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60" r:id="rId3"/>
    <p:sldId id="262" r:id="rId4"/>
    <p:sldId id="263" r:id="rId5"/>
    <p:sldId id="258" r:id="rId6"/>
    <p:sldId id="257" r:id="rId7"/>
    <p:sldId id="261" r:id="rId8"/>
    <p:sldId id="265" r:id="rId9"/>
    <p:sldId id="267" r:id="rId10"/>
    <p:sldId id="268" r:id="rId11"/>
    <p:sldId id="269" r:id="rId12"/>
    <p:sldId id="270" r:id="rId13"/>
    <p:sldId id="259"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p:restoredTop sz="94599"/>
  </p:normalViewPr>
  <p:slideViewPr>
    <p:cSldViewPr snapToGrid="0" snapToObjects="1">
      <p:cViewPr varScale="1">
        <p:scale>
          <a:sx n="106" d="100"/>
          <a:sy n="106" d="100"/>
        </p:scale>
        <p:origin x="17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898EB-4FDA-4012-8319-8EECB7B91F7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5DED0E0-CAF7-491A-9519-40ACE80CBE9F}">
      <dgm:prSet/>
      <dgm:spPr/>
      <dgm:t>
        <a:bodyPr/>
        <a:lstStyle/>
        <a:p>
          <a:r>
            <a:rPr lang="en-US" b="1" u="sng"/>
            <a:t>Business:</a:t>
          </a:r>
          <a:endParaRPr lang="en-US"/>
        </a:p>
      </dgm:t>
    </dgm:pt>
    <dgm:pt modelId="{056F28B5-6427-4C1D-A1F8-FAF08513E6F0}" type="parTrans" cxnId="{5626DA7A-25DF-4032-BFE2-80B6D93922DA}">
      <dgm:prSet/>
      <dgm:spPr/>
      <dgm:t>
        <a:bodyPr/>
        <a:lstStyle/>
        <a:p>
          <a:endParaRPr lang="en-US"/>
        </a:p>
      </dgm:t>
    </dgm:pt>
    <dgm:pt modelId="{063029BE-B120-49B4-B0FE-D11ECCBF2BA4}" type="sibTrans" cxnId="{5626DA7A-25DF-4032-BFE2-80B6D93922DA}">
      <dgm:prSet/>
      <dgm:spPr/>
      <dgm:t>
        <a:bodyPr/>
        <a:lstStyle/>
        <a:p>
          <a:endParaRPr lang="en-US"/>
        </a:p>
      </dgm:t>
    </dgm:pt>
    <dgm:pt modelId="{C854C50E-2D14-48FE-88C7-8D91E4AC494B}">
      <dgm:prSet/>
      <dgm:spPr/>
      <dgm:t>
        <a:bodyPr/>
        <a:lstStyle/>
        <a:p>
          <a:r>
            <a:rPr lang="en-US" u="sng"/>
            <a:t>The Tides Inn: </a:t>
          </a:r>
          <a:endParaRPr lang="en-US"/>
        </a:p>
      </dgm:t>
    </dgm:pt>
    <dgm:pt modelId="{28B365AC-A092-48A3-BB7E-83A65FD696A7}" type="parTrans" cxnId="{CA1D3951-E7D3-46F6-AF29-885A7FC7D06B}">
      <dgm:prSet/>
      <dgm:spPr/>
      <dgm:t>
        <a:bodyPr/>
        <a:lstStyle/>
        <a:p>
          <a:endParaRPr lang="en-US"/>
        </a:p>
      </dgm:t>
    </dgm:pt>
    <dgm:pt modelId="{2323AE26-2A5D-4BBC-BB0A-BAAE61901F15}" type="sibTrans" cxnId="{CA1D3951-E7D3-46F6-AF29-885A7FC7D06B}">
      <dgm:prSet/>
      <dgm:spPr/>
      <dgm:t>
        <a:bodyPr/>
        <a:lstStyle/>
        <a:p>
          <a:endParaRPr lang="en-US"/>
        </a:p>
      </dgm:t>
    </dgm:pt>
    <dgm:pt modelId="{32638C90-9178-4694-804C-53D97C263B93}">
      <dgm:prSet/>
      <dgm:spPr/>
      <dgm:t>
        <a:bodyPr/>
        <a:lstStyle/>
        <a:p>
          <a:r>
            <a:rPr lang="en-US"/>
            <a:t>Wants to get out of operating wastewater treatment plants</a:t>
          </a:r>
        </a:p>
      </dgm:t>
    </dgm:pt>
    <dgm:pt modelId="{10704322-798E-4E4E-84E4-C7772B6CDD0B}" type="parTrans" cxnId="{8DF802F5-F79D-4617-AA5A-E7AC780B7BA5}">
      <dgm:prSet/>
      <dgm:spPr/>
      <dgm:t>
        <a:bodyPr/>
        <a:lstStyle/>
        <a:p>
          <a:endParaRPr lang="en-US"/>
        </a:p>
      </dgm:t>
    </dgm:pt>
    <dgm:pt modelId="{F15DBCDB-9AB3-459C-8485-5316A258E2EA}" type="sibTrans" cxnId="{8DF802F5-F79D-4617-AA5A-E7AC780B7BA5}">
      <dgm:prSet/>
      <dgm:spPr/>
      <dgm:t>
        <a:bodyPr/>
        <a:lstStyle/>
        <a:p>
          <a:endParaRPr lang="en-US"/>
        </a:p>
      </dgm:t>
    </dgm:pt>
    <dgm:pt modelId="{3EF8E548-C6FF-4185-8734-85699F97824E}">
      <dgm:prSet/>
      <dgm:spPr/>
      <dgm:t>
        <a:bodyPr/>
        <a:lstStyle/>
        <a:p>
          <a:r>
            <a:rPr lang="en-US"/>
            <a:t>Shutting down their treatment plants will likely allow the central branch of Carters Creek to be closed to shellfish harvesting seasonally versus the current year-round. </a:t>
          </a:r>
        </a:p>
      </dgm:t>
    </dgm:pt>
    <dgm:pt modelId="{D4C2A880-0610-42F9-81D3-D1D17B22D127}" type="parTrans" cxnId="{32E1C98A-3850-4B78-A84B-CEF43559E93D}">
      <dgm:prSet/>
      <dgm:spPr/>
      <dgm:t>
        <a:bodyPr/>
        <a:lstStyle/>
        <a:p>
          <a:endParaRPr lang="en-US"/>
        </a:p>
      </dgm:t>
    </dgm:pt>
    <dgm:pt modelId="{E8C93D67-33F6-4DD9-80D6-35BAB85A8409}" type="sibTrans" cxnId="{32E1C98A-3850-4B78-A84B-CEF43559E93D}">
      <dgm:prSet/>
      <dgm:spPr/>
      <dgm:t>
        <a:bodyPr/>
        <a:lstStyle/>
        <a:p>
          <a:endParaRPr lang="en-US"/>
        </a:p>
      </dgm:t>
    </dgm:pt>
    <dgm:pt modelId="{AD33A9B6-BCD1-4366-B569-723F97597511}">
      <dgm:prSet/>
      <dgm:spPr/>
      <dgm:t>
        <a:bodyPr/>
        <a:lstStyle/>
        <a:p>
          <a:r>
            <a:rPr lang="en-US" u="sng"/>
            <a:t>ICN/King Carter Holdings:</a:t>
          </a:r>
          <a:endParaRPr lang="en-US"/>
        </a:p>
      </dgm:t>
    </dgm:pt>
    <dgm:pt modelId="{1B436CF6-8DDA-4D2B-A49B-43187C07651B}" type="parTrans" cxnId="{577946BD-3FD3-41B4-AC05-24FF959345E1}">
      <dgm:prSet/>
      <dgm:spPr/>
      <dgm:t>
        <a:bodyPr/>
        <a:lstStyle/>
        <a:p>
          <a:endParaRPr lang="en-US"/>
        </a:p>
      </dgm:t>
    </dgm:pt>
    <dgm:pt modelId="{6944D3C2-F802-4475-AE84-63F179ECB1EB}" type="sibTrans" cxnId="{577946BD-3FD3-41B4-AC05-24FF959345E1}">
      <dgm:prSet/>
      <dgm:spPr/>
      <dgm:t>
        <a:bodyPr/>
        <a:lstStyle/>
        <a:p>
          <a:endParaRPr lang="en-US"/>
        </a:p>
      </dgm:t>
    </dgm:pt>
    <dgm:pt modelId="{F459E1B6-8EB6-4DE5-A8CD-9E054A34C57D}">
      <dgm:prSet/>
      <dgm:spPr/>
      <dgm:t>
        <a:bodyPr/>
        <a:lstStyle/>
        <a:p>
          <a:r>
            <a:rPr lang="en-US"/>
            <a:t>Considers central collection system important to development plans for business district</a:t>
          </a:r>
        </a:p>
      </dgm:t>
    </dgm:pt>
    <dgm:pt modelId="{B184163F-C2F7-4520-A2C5-4C00133D8BF0}" type="parTrans" cxnId="{00B7F39E-0873-4F87-AF1D-BC020378AEF8}">
      <dgm:prSet/>
      <dgm:spPr/>
      <dgm:t>
        <a:bodyPr/>
        <a:lstStyle/>
        <a:p>
          <a:endParaRPr lang="en-US"/>
        </a:p>
      </dgm:t>
    </dgm:pt>
    <dgm:pt modelId="{EBE9EF87-8285-42FC-B2FB-8C3971DB25D4}" type="sibTrans" cxnId="{00B7F39E-0873-4F87-AF1D-BC020378AEF8}">
      <dgm:prSet/>
      <dgm:spPr/>
      <dgm:t>
        <a:bodyPr/>
        <a:lstStyle/>
        <a:p>
          <a:endParaRPr lang="en-US"/>
        </a:p>
      </dgm:t>
    </dgm:pt>
    <dgm:pt modelId="{1AA584ED-C1A5-4260-9B9A-28FF6FC98C61}">
      <dgm:prSet/>
      <dgm:spPr/>
      <dgm:t>
        <a:bodyPr/>
        <a:lstStyle/>
        <a:p>
          <a:r>
            <a:rPr lang="en-US"/>
            <a:t>Considers central collection system important to development of Farm Road property</a:t>
          </a:r>
        </a:p>
      </dgm:t>
    </dgm:pt>
    <dgm:pt modelId="{365643A7-E066-49AE-836B-5AF975B77524}" type="parTrans" cxnId="{4C941FC0-BD56-46DA-903D-CCF9D4A5AC7C}">
      <dgm:prSet/>
      <dgm:spPr/>
      <dgm:t>
        <a:bodyPr/>
        <a:lstStyle/>
        <a:p>
          <a:endParaRPr lang="en-US"/>
        </a:p>
      </dgm:t>
    </dgm:pt>
    <dgm:pt modelId="{282476F3-9773-4395-8A32-CDF6ECA12065}" type="sibTrans" cxnId="{4C941FC0-BD56-46DA-903D-CCF9D4A5AC7C}">
      <dgm:prSet/>
      <dgm:spPr/>
      <dgm:t>
        <a:bodyPr/>
        <a:lstStyle/>
        <a:p>
          <a:endParaRPr lang="en-US"/>
        </a:p>
      </dgm:t>
    </dgm:pt>
    <dgm:pt modelId="{F2373529-2905-4FAD-A8F2-A438057F52D3}">
      <dgm:prSet/>
      <dgm:spPr/>
      <dgm:t>
        <a:bodyPr/>
        <a:lstStyle/>
        <a:p>
          <a:r>
            <a:rPr lang="en-US" u="sng"/>
            <a:t>Vineyard Meadows:</a:t>
          </a:r>
          <a:endParaRPr lang="en-US"/>
        </a:p>
      </dgm:t>
    </dgm:pt>
    <dgm:pt modelId="{CFD84C4F-2637-4857-A7EF-8DD5A55DD980}" type="parTrans" cxnId="{5D493290-D888-4567-954B-885E1482DC44}">
      <dgm:prSet/>
      <dgm:spPr/>
      <dgm:t>
        <a:bodyPr/>
        <a:lstStyle/>
        <a:p>
          <a:endParaRPr lang="en-US"/>
        </a:p>
      </dgm:t>
    </dgm:pt>
    <dgm:pt modelId="{77139C15-8232-4D18-B313-1CDD6C6B924C}" type="sibTrans" cxnId="{5D493290-D888-4567-954B-885E1482DC44}">
      <dgm:prSet/>
      <dgm:spPr/>
      <dgm:t>
        <a:bodyPr/>
        <a:lstStyle/>
        <a:p>
          <a:endParaRPr lang="en-US"/>
        </a:p>
      </dgm:t>
    </dgm:pt>
    <dgm:pt modelId="{194C15A3-15D5-4880-A4ED-86DFAFE8F9B0}">
      <dgm:prSet/>
      <dgm:spPr/>
      <dgm:t>
        <a:bodyPr/>
        <a:lstStyle/>
        <a:p>
          <a:r>
            <a:rPr lang="en-US"/>
            <a:t>Considers central collection system important to future development</a:t>
          </a:r>
        </a:p>
      </dgm:t>
    </dgm:pt>
    <dgm:pt modelId="{CA07DAEF-CA7A-421B-81FD-067F176AC8DB}" type="parTrans" cxnId="{2F292BBA-5FA5-4561-BEC6-4D5401910C0F}">
      <dgm:prSet/>
      <dgm:spPr/>
      <dgm:t>
        <a:bodyPr/>
        <a:lstStyle/>
        <a:p>
          <a:endParaRPr lang="en-US"/>
        </a:p>
      </dgm:t>
    </dgm:pt>
    <dgm:pt modelId="{71146F22-3388-48CF-A9EE-5AA0CB873CEA}" type="sibTrans" cxnId="{2F292BBA-5FA5-4561-BEC6-4D5401910C0F}">
      <dgm:prSet/>
      <dgm:spPr/>
      <dgm:t>
        <a:bodyPr/>
        <a:lstStyle/>
        <a:p>
          <a:endParaRPr lang="en-US"/>
        </a:p>
      </dgm:t>
    </dgm:pt>
    <dgm:pt modelId="{CD576923-9B8A-40E9-B98A-281BED760E3F}">
      <dgm:prSet/>
      <dgm:spPr/>
      <dgm:t>
        <a:bodyPr/>
        <a:lstStyle/>
        <a:p>
          <a:r>
            <a:rPr lang="en-US" b="1" u="sng"/>
            <a:t>Residential:</a:t>
          </a:r>
          <a:endParaRPr lang="en-US"/>
        </a:p>
      </dgm:t>
    </dgm:pt>
    <dgm:pt modelId="{AEB23BDD-8CC8-4CAF-8022-60C27618A39D}" type="parTrans" cxnId="{E1293B53-D454-4574-B568-D33BA8E6C4BA}">
      <dgm:prSet/>
      <dgm:spPr/>
      <dgm:t>
        <a:bodyPr/>
        <a:lstStyle/>
        <a:p>
          <a:endParaRPr lang="en-US"/>
        </a:p>
      </dgm:t>
    </dgm:pt>
    <dgm:pt modelId="{1ADF4057-E88D-4A03-B6D5-1C85EE623E22}" type="sibTrans" cxnId="{E1293B53-D454-4574-B568-D33BA8E6C4BA}">
      <dgm:prSet/>
      <dgm:spPr/>
      <dgm:t>
        <a:bodyPr/>
        <a:lstStyle/>
        <a:p>
          <a:endParaRPr lang="en-US"/>
        </a:p>
      </dgm:t>
    </dgm:pt>
    <dgm:pt modelId="{2A8E7093-2D1C-46CF-A5D7-20ACEC30BD2C}">
      <dgm:prSet/>
      <dgm:spPr/>
      <dgm:t>
        <a:bodyPr/>
        <a:lstStyle/>
        <a:p>
          <a:r>
            <a:rPr lang="en-US"/>
            <a:t>Due to lack of maintenance, poor soil conditions some homeowners have had to replace their existing systems over the years often with advanced systems. Some still have issues in periods of heavy rain.</a:t>
          </a:r>
        </a:p>
      </dgm:t>
    </dgm:pt>
    <dgm:pt modelId="{974DC0FD-D56E-4D96-B3CC-A8314196B11B}" type="parTrans" cxnId="{BD6C73BF-1FE9-4840-9D0C-A5EC60C7C0D2}">
      <dgm:prSet/>
      <dgm:spPr/>
      <dgm:t>
        <a:bodyPr/>
        <a:lstStyle/>
        <a:p>
          <a:endParaRPr lang="en-US"/>
        </a:p>
      </dgm:t>
    </dgm:pt>
    <dgm:pt modelId="{5AA4A99F-480F-4AE7-9ED7-89E88363D046}" type="sibTrans" cxnId="{BD6C73BF-1FE9-4840-9D0C-A5EC60C7C0D2}">
      <dgm:prSet/>
      <dgm:spPr/>
      <dgm:t>
        <a:bodyPr/>
        <a:lstStyle/>
        <a:p>
          <a:endParaRPr lang="en-US"/>
        </a:p>
      </dgm:t>
    </dgm:pt>
    <dgm:pt modelId="{C332C8BD-4E85-4F4E-99BF-1ACF994767F5}" type="pres">
      <dgm:prSet presAssocID="{AFC898EB-4FDA-4012-8319-8EECB7B91F73}" presName="linear" presStyleCnt="0">
        <dgm:presLayoutVars>
          <dgm:animLvl val="lvl"/>
          <dgm:resizeHandles val="exact"/>
        </dgm:presLayoutVars>
      </dgm:prSet>
      <dgm:spPr/>
    </dgm:pt>
    <dgm:pt modelId="{5DBD34D0-B216-4BAD-ACA2-0FDE637F3577}" type="pres">
      <dgm:prSet presAssocID="{F5DED0E0-CAF7-491A-9519-40ACE80CBE9F}" presName="parentText" presStyleLbl="node1" presStyleIdx="0" presStyleCnt="2">
        <dgm:presLayoutVars>
          <dgm:chMax val="0"/>
          <dgm:bulletEnabled val="1"/>
        </dgm:presLayoutVars>
      </dgm:prSet>
      <dgm:spPr/>
    </dgm:pt>
    <dgm:pt modelId="{28BFFC6B-0A1E-4C5D-9D4D-B6016FE86A1B}" type="pres">
      <dgm:prSet presAssocID="{F5DED0E0-CAF7-491A-9519-40ACE80CBE9F}" presName="childText" presStyleLbl="revTx" presStyleIdx="0" presStyleCnt="2">
        <dgm:presLayoutVars>
          <dgm:bulletEnabled val="1"/>
        </dgm:presLayoutVars>
      </dgm:prSet>
      <dgm:spPr/>
    </dgm:pt>
    <dgm:pt modelId="{FFEE8656-7670-4DEB-AD16-24C2D6E8A29B}" type="pres">
      <dgm:prSet presAssocID="{CD576923-9B8A-40E9-B98A-281BED760E3F}" presName="parentText" presStyleLbl="node1" presStyleIdx="1" presStyleCnt="2">
        <dgm:presLayoutVars>
          <dgm:chMax val="0"/>
          <dgm:bulletEnabled val="1"/>
        </dgm:presLayoutVars>
      </dgm:prSet>
      <dgm:spPr/>
    </dgm:pt>
    <dgm:pt modelId="{2667F69F-6B12-4D5F-8905-3708709157B2}" type="pres">
      <dgm:prSet presAssocID="{CD576923-9B8A-40E9-B98A-281BED760E3F}" presName="childText" presStyleLbl="revTx" presStyleIdx="1" presStyleCnt="2">
        <dgm:presLayoutVars>
          <dgm:bulletEnabled val="1"/>
        </dgm:presLayoutVars>
      </dgm:prSet>
      <dgm:spPr/>
    </dgm:pt>
  </dgm:ptLst>
  <dgm:cxnLst>
    <dgm:cxn modelId="{628E2216-F733-4726-A4FD-C88D3E682D2D}" type="presOf" srcId="{F2373529-2905-4FAD-A8F2-A438057F52D3}" destId="{28BFFC6B-0A1E-4C5D-9D4D-B6016FE86A1B}" srcOrd="0" destOrd="6" presId="urn:microsoft.com/office/officeart/2005/8/layout/vList2"/>
    <dgm:cxn modelId="{76818216-B2A2-4EB4-928F-7F2A44F16874}" type="presOf" srcId="{AFC898EB-4FDA-4012-8319-8EECB7B91F73}" destId="{C332C8BD-4E85-4F4E-99BF-1ACF994767F5}" srcOrd="0" destOrd="0" presId="urn:microsoft.com/office/officeart/2005/8/layout/vList2"/>
    <dgm:cxn modelId="{79CB4122-87C0-4874-89F8-E3C49D2324B3}" type="presOf" srcId="{C854C50E-2D14-48FE-88C7-8D91E4AC494B}" destId="{28BFFC6B-0A1E-4C5D-9D4D-B6016FE86A1B}" srcOrd="0" destOrd="0" presId="urn:microsoft.com/office/officeart/2005/8/layout/vList2"/>
    <dgm:cxn modelId="{E2F60925-9D00-40F9-B90C-7844501B810F}" type="presOf" srcId="{F5DED0E0-CAF7-491A-9519-40ACE80CBE9F}" destId="{5DBD34D0-B216-4BAD-ACA2-0FDE637F3577}" srcOrd="0" destOrd="0" presId="urn:microsoft.com/office/officeart/2005/8/layout/vList2"/>
    <dgm:cxn modelId="{2FB51D2A-0CB0-4CD8-9EE7-C60A097B738C}" type="presOf" srcId="{3EF8E548-C6FF-4185-8734-85699F97824E}" destId="{28BFFC6B-0A1E-4C5D-9D4D-B6016FE86A1B}" srcOrd="0" destOrd="2" presId="urn:microsoft.com/office/officeart/2005/8/layout/vList2"/>
    <dgm:cxn modelId="{AD5BBC2D-8BD0-48D9-9A87-61F9CAA21555}" type="presOf" srcId="{2A8E7093-2D1C-46CF-A5D7-20ACEC30BD2C}" destId="{2667F69F-6B12-4D5F-8905-3708709157B2}" srcOrd="0" destOrd="0" presId="urn:microsoft.com/office/officeart/2005/8/layout/vList2"/>
    <dgm:cxn modelId="{CA1D3951-E7D3-46F6-AF29-885A7FC7D06B}" srcId="{F5DED0E0-CAF7-491A-9519-40ACE80CBE9F}" destId="{C854C50E-2D14-48FE-88C7-8D91E4AC494B}" srcOrd="0" destOrd="0" parTransId="{28B365AC-A092-48A3-BB7E-83A65FD696A7}" sibTransId="{2323AE26-2A5D-4BBC-BB0A-BAAE61901F15}"/>
    <dgm:cxn modelId="{E1293B53-D454-4574-B568-D33BA8E6C4BA}" srcId="{AFC898EB-4FDA-4012-8319-8EECB7B91F73}" destId="{CD576923-9B8A-40E9-B98A-281BED760E3F}" srcOrd="1" destOrd="0" parTransId="{AEB23BDD-8CC8-4CAF-8022-60C27618A39D}" sibTransId="{1ADF4057-E88D-4A03-B6D5-1C85EE623E22}"/>
    <dgm:cxn modelId="{22DF3A5A-8A89-4D74-BD99-273520C37BB6}" type="presOf" srcId="{AD33A9B6-BCD1-4366-B569-723F97597511}" destId="{28BFFC6B-0A1E-4C5D-9D4D-B6016FE86A1B}" srcOrd="0" destOrd="3" presId="urn:microsoft.com/office/officeart/2005/8/layout/vList2"/>
    <dgm:cxn modelId="{5626DA7A-25DF-4032-BFE2-80B6D93922DA}" srcId="{AFC898EB-4FDA-4012-8319-8EECB7B91F73}" destId="{F5DED0E0-CAF7-491A-9519-40ACE80CBE9F}" srcOrd="0" destOrd="0" parTransId="{056F28B5-6427-4C1D-A1F8-FAF08513E6F0}" sibTransId="{063029BE-B120-49B4-B0FE-D11ECCBF2BA4}"/>
    <dgm:cxn modelId="{F3389188-CE8E-413D-91CF-C19FBDA2EB7E}" type="presOf" srcId="{CD576923-9B8A-40E9-B98A-281BED760E3F}" destId="{FFEE8656-7670-4DEB-AD16-24C2D6E8A29B}" srcOrd="0" destOrd="0" presId="urn:microsoft.com/office/officeart/2005/8/layout/vList2"/>
    <dgm:cxn modelId="{32E1C98A-3850-4B78-A84B-CEF43559E93D}" srcId="{C854C50E-2D14-48FE-88C7-8D91E4AC494B}" destId="{3EF8E548-C6FF-4185-8734-85699F97824E}" srcOrd="1" destOrd="0" parTransId="{D4C2A880-0610-42F9-81D3-D1D17B22D127}" sibTransId="{E8C93D67-33F6-4DD9-80D6-35BAB85A8409}"/>
    <dgm:cxn modelId="{5D493290-D888-4567-954B-885E1482DC44}" srcId="{F5DED0E0-CAF7-491A-9519-40ACE80CBE9F}" destId="{F2373529-2905-4FAD-A8F2-A438057F52D3}" srcOrd="2" destOrd="0" parTransId="{CFD84C4F-2637-4857-A7EF-8DD5A55DD980}" sibTransId="{77139C15-8232-4D18-B313-1CDD6C6B924C}"/>
    <dgm:cxn modelId="{9DB0909A-ABEC-479A-B45F-8FB90EA25B57}" type="presOf" srcId="{194C15A3-15D5-4880-A4ED-86DFAFE8F9B0}" destId="{28BFFC6B-0A1E-4C5D-9D4D-B6016FE86A1B}" srcOrd="0" destOrd="7" presId="urn:microsoft.com/office/officeart/2005/8/layout/vList2"/>
    <dgm:cxn modelId="{53F5279D-7630-4F76-8E87-975D6F82300D}" type="presOf" srcId="{1AA584ED-C1A5-4260-9B9A-28FF6FC98C61}" destId="{28BFFC6B-0A1E-4C5D-9D4D-B6016FE86A1B}" srcOrd="0" destOrd="5" presId="urn:microsoft.com/office/officeart/2005/8/layout/vList2"/>
    <dgm:cxn modelId="{00B7F39E-0873-4F87-AF1D-BC020378AEF8}" srcId="{AD33A9B6-BCD1-4366-B569-723F97597511}" destId="{F459E1B6-8EB6-4DE5-A8CD-9E054A34C57D}" srcOrd="0" destOrd="0" parTransId="{B184163F-C2F7-4520-A2C5-4C00133D8BF0}" sibTransId="{EBE9EF87-8285-42FC-B2FB-8C3971DB25D4}"/>
    <dgm:cxn modelId="{CC0853AF-C4B5-4960-A4DA-BE605E6C8443}" type="presOf" srcId="{F459E1B6-8EB6-4DE5-A8CD-9E054A34C57D}" destId="{28BFFC6B-0A1E-4C5D-9D4D-B6016FE86A1B}" srcOrd="0" destOrd="4" presId="urn:microsoft.com/office/officeart/2005/8/layout/vList2"/>
    <dgm:cxn modelId="{2F292BBA-5FA5-4561-BEC6-4D5401910C0F}" srcId="{F2373529-2905-4FAD-A8F2-A438057F52D3}" destId="{194C15A3-15D5-4880-A4ED-86DFAFE8F9B0}" srcOrd="0" destOrd="0" parTransId="{CA07DAEF-CA7A-421B-81FD-067F176AC8DB}" sibTransId="{71146F22-3388-48CF-A9EE-5AA0CB873CEA}"/>
    <dgm:cxn modelId="{577946BD-3FD3-41B4-AC05-24FF959345E1}" srcId="{F5DED0E0-CAF7-491A-9519-40ACE80CBE9F}" destId="{AD33A9B6-BCD1-4366-B569-723F97597511}" srcOrd="1" destOrd="0" parTransId="{1B436CF6-8DDA-4D2B-A49B-43187C07651B}" sibTransId="{6944D3C2-F802-4475-AE84-63F179ECB1EB}"/>
    <dgm:cxn modelId="{BD6C73BF-1FE9-4840-9D0C-A5EC60C7C0D2}" srcId="{CD576923-9B8A-40E9-B98A-281BED760E3F}" destId="{2A8E7093-2D1C-46CF-A5D7-20ACEC30BD2C}" srcOrd="0" destOrd="0" parTransId="{974DC0FD-D56E-4D96-B3CC-A8314196B11B}" sibTransId="{5AA4A99F-480F-4AE7-9ED7-89E88363D046}"/>
    <dgm:cxn modelId="{4C941FC0-BD56-46DA-903D-CCF9D4A5AC7C}" srcId="{AD33A9B6-BCD1-4366-B569-723F97597511}" destId="{1AA584ED-C1A5-4260-9B9A-28FF6FC98C61}" srcOrd="1" destOrd="0" parTransId="{365643A7-E066-49AE-836B-5AF975B77524}" sibTransId="{282476F3-9773-4395-8A32-CDF6ECA12065}"/>
    <dgm:cxn modelId="{1F9805ED-D6BC-4BCA-9F27-615A224D6625}" type="presOf" srcId="{32638C90-9178-4694-804C-53D97C263B93}" destId="{28BFFC6B-0A1E-4C5D-9D4D-B6016FE86A1B}" srcOrd="0" destOrd="1" presId="urn:microsoft.com/office/officeart/2005/8/layout/vList2"/>
    <dgm:cxn modelId="{8DF802F5-F79D-4617-AA5A-E7AC780B7BA5}" srcId="{C854C50E-2D14-48FE-88C7-8D91E4AC494B}" destId="{32638C90-9178-4694-804C-53D97C263B93}" srcOrd="0" destOrd="0" parTransId="{10704322-798E-4E4E-84E4-C7772B6CDD0B}" sibTransId="{F15DBCDB-9AB3-459C-8485-5316A258E2EA}"/>
    <dgm:cxn modelId="{48AD02EF-B158-48FE-BC55-728DD2977B2E}" type="presParOf" srcId="{C332C8BD-4E85-4F4E-99BF-1ACF994767F5}" destId="{5DBD34D0-B216-4BAD-ACA2-0FDE637F3577}" srcOrd="0" destOrd="0" presId="urn:microsoft.com/office/officeart/2005/8/layout/vList2"/>
    <dgm:cxn modelId="{F2B6A387-1993-463C-8B31-AC423D5558DF}" type="presParOf" srcId="{C332C8BD-4E85-4F4E-99BF-1ACF994767F5}" destId="{28BFFC6B-0A1E-4C5D-9D4D-B6016FE86A1B}" srcOrd="1" destOrd="0" presId="urn:microsoft.com/office/officeart/2005/8/layout/vList2"/>
    <dgm:cxn modelId="{8669FAAD-322F-4394-99FE-3937BD17C05A}" type="presParOf" srcId="{C332C8BD-4E85-4F4E-99BF-1ACF994767F5}" destId="{FFEE8656-7670-4DEB-AD16-24C2D6E8A29B}" srcOrd="2" destOrd="0" presId="urn:microsoft.com/office/officeart/2005/8/layout/vList2"/>
    <dgm:cxn modelId="{7A9EDD0D-9F55-465A-95C0-27882931845F}" type="presParOf" srcId="{C332C8BD-4E85-4F4E-99BF-1ACF994767F5}" destId="{2667F69F-6B12-4D5F-8905-3708709157B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5877A-43B5-45F5-A6E3-86959CD5121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637CA96-A4EA-4CEB-A21E-FACD0A1FF156}">
      <dgm:prSet/>
      <dgm:spPr/>
      <dgm:t>
        <a:bodyPr/>
        <a:lstStyle/>
        <a:p>
          <a:r>
            <a:rPr lang="en-US" u="sng" dirty="0"/>
            <a:t>A. Conventional and AOSS </a:t>
          </a:r>
          <a:r>
            <a:rPr lang="en-US" dirty="0"/>
            <a:t>with clustered Decentralized Systems</a:t>
          </a:r>
        </a:p>
      </dgm:t>
    </dgm:pt>
    <dgm:pt modelId="{37D7DBEA-1B46-4285-B3E4-3F7955F3B505}" type="parTrans" cxnId="{4FD1A054-CC92-4FF5-9063-4959167D2431}">
      <dgm:prSet/>
      <dgm:spPr/>
      <dgm:t>
        <a:bodyPr/>
        <a:lstStyle/>
        <a:p>
          <a:endParaRPr lang="en-US"/>
        </a:p>
      </dgm:t>
    </dgm:pt>
    <dgm:pt modelId="{822EBF4D-F233-41B9-972D-D1F263CB89A8}" type="sibTrans" cxnId="{4FD1A054-CC92-4FF5-9063-4959167D2431}">
      <dgm:prSet/>
      <dgm:spPr/>
      <dgm:t>
        <a:bodyPr/>
        <a:lstStyle/>
        <a:p>
          <a:endParaRPr lang="en-US"/>
        </a:p>
      </dgm:t>
    </dgm:pt>
    <dgm:pt modelId="{FD7AE647-5B06-477F-82EA-FC7BEDD2150D}">
      <dgm:prSet/>
      <dgm:spPr/>
      <dgm:t>
        <a:bodyPr/>
        <a:lstStyle/>
        <a:p>
          <a:r>
            <a:rPr lang="en-US"/>
            <a:t>EPA endorses these systems as long term treatment alternatives</a:t>
          </a:r>
        </a:p>
      </dgm:t>
    </dgm:pt>
    <dgm:pt modelId="{5F338165-2FCF-45A4-B6FF-8D1AB2E3D7EA}" type="parTrans" cxnId="{A7992EDF-58A5-42FF-8397-637D0FC84B9F}">
      <dgm:prSet/>
      <dgm:spPr/>
      <dgm:t>
        <a:bodyPr/>
        <a:lstStyle/>
        <a:p>
          <a:endParaRPr lang="en-US"/>
        </a:p>
      </dgm:t>
    </dgm:pt>
    <dgm:pt modelId="{CAE824E2-E31B-4208-86CC-D18210E71336}" type="sibTrans" cxnId="{A7992EDF-58A5-42FF-8397-637D0FC84B9F}">
      <dgm:prSet/>
      <dgm:spPr/>
      <dgm:t>
        <a:bodyPr/>
        <a:lstStyle/>
        <a:p>
          <a:endParaRPr lang="en-US"/>
        </a:p>
      </dgm:t>
    </dgm:pt>
    <dgm:pt modelId="{F979E94E-0B50-440C-88CD-E664A2C78001}">
      <dgm:prSet/>
      <dgm:spPr/>
      <dgm:t>
        <a:bodyPr/>
        <a:lstStyle/>
        <a:p>
          <a:r>
            <a:rPr lang="en-US"/>
            <a:t>Residents continue to operate and maintain their systems</a:t>
          </a:r>
        </a:p>
      </dgm:t>
    </dgm:pt>
    <dgm:pt modelId="{9C4CD218-3D1D-494A-85E1-5BF18E3405F7}" type="parTrans" cxnId="{410EED89-A0BD-4AFB-B67F-5C2F81E2A57C}">
      <dgm:prSet/>
      <dgm:spPr/>
      <dgm:t>
        <a:bodyPr/>
        <a:lstStyle/>
        <a:p>
          <a:endParaRPr lang="en-US"/>
        </a:p>
      </dgm:t>
    </dgm:pt>
    <dgm:pt modelId="{6777556D-B164-4ECB-B13A-E8E4BF130A96}" type="sibTrans" cxnId="{410EED89-A0BD-4AFB-B67F-5C2F81E2A57C}">
      <dgm:prSet/>
      <dgm:spPr/>
      <dgm:t>
        <a:bodyPr/>
        <a:lstStyle/>
        <a:p>
          <a:endParaRPr lang="en-US"/>
        </a:p>
      </dgm:t>
    </dgm:pt>
    <dgm:pt modelId="{8607BD8D-BA1E-4043-9735-C987E346250E}">
      <dgm:prSet/>
      <dgm:spPr/>
      <dgm:t>
        <a:bodyPr/>
        <a:lstStyle/>
        <a:p>
          <a:r>
            <a:rPr lang="en-US"/>
            <a:t>New and replacement systems installed as needed</a:t>
          </a:r>
        </a:p>
      </dgm:t>
    </dgm:pt>
    <dgm:pt modelId="{1485C92F-CE02-47F6-A179-79AD8B917C60}" type="parTrans" cxnId="{F02113FD-F28C-4E4E-8E4C-2D3029E46E37}">
      <dgm:prSet/>
      <dgm:spPr/>
      <dgm:t>
        <a:bodyPr/>
        <a:lstStyle/>
        <a:p>
          <a:endParaRPr lang="en-US"/>
        </a:p>
      </dgm:t>
    </dgm:pt>
    <dgm:pt modelId="{54E04EE0-C238-408F-850D-1003CFB8AA49}" type="sibTrans" cxnId="{F02113FD-F28C-4E4E-8E4C-2D3029E46E37}">
      <dgm:prSet/>
      <dgm:spPr/>
      <dgm:t>
        <a:bodyPr/>
        <a:lstStyle/>
        <a:p>
          <a:endParaRPr lang="en-US"/>
        </a:p>
      </dgm:t>
    </dgm:pt>
    <dgm:pt modelId="{43050F1F-5565-4842-BF36-076224976F2C}">
      <dgm:prSet/>
      <dgm:spPr/>
      <dgm:t>
        <a:bodyPr/>
        <a:lstStyle/>
        <a:p>
          <a:r>
            <a:rPr lang="en-US" dirty="0"/>
            <a:t>Conventional system replacement $8,000</a:t>
          </a:r>
        </a:p>
      </dgm:t>
    </dgm:pt>
    <dgm:pt modelId="{DD9A343F-8E60-45D8-AF75-6C9072913661}" type="parTrans" cxnId="{5D234FB1-6E15-4E41-91C5-881AA1628B24}">
      <dgm:prSet/>
      <dgm:spPr/>
      <dgm:t>
        <a:bodyPr/>
        <a:lstStyle/>
        <a:p>
          <a:endParaRPr lang="en-US"/>
        </a:p>
      </dgm:t>
    </dgm:pt>
    <dgm:pt modelId="{D1CBA31C-6210-45B2-8300-4DA2F01FE843}" type="sibTrans" cxnId="{5D234FB1-6E15-4E41-91C5-881AA1628B24}">
      <dgm:prSet/>
      <dgm:spPr/>
      <dgm:t>
        <a:bodyPr/>
        <a:lstStyle/>
        <a:p>
          <a:endParaRPr lang="en-US"/>
        </a:p>
      </dgm:t>
    </dgm:pt>
    <dgm:pt modelId="{284B1A51-59FF-4825-9DAE-83C0E8A27BF8}">
      <dgm:prSet/>
      <dgm:spPr/>
      <dgm:t>
        <a:bodyPr/>
        <a:lstStyle/>
        <a:p>
          <a:r>
            <a:rPr lang="en-US" dirty="0"/>
            <a:t>Drain field replacement $4,500</a:t>
          </a:r>
        </a:p>
      </dgm:t>
    </dgm:pt>
    <dgm:pt modelId="{8401C851-6A00-4D03-8E71-8FBC4AD3532E}" type="parTrans" cxnId="{115B382C-6A13-4309-B46F-DD6B184C409D}">
      <dgm:prSet/>
      <dgm:spPr/>
      <dgm:t>
        <a:bodyPr/>
        <a:lstStyle/>
        <a:p>
          <a:endParaRPr lang="en-US"/>
        </a:p>
      </dgm:t>
    </dgm:pt>
    <dgm:pt modelId="{35E7D837-1BD5-4062-BF18-441D98786311}" type="sibTrans" cxnId="{115B382C-6A13-4309-B46F-DD6B184C409D}">
      <dgm:prSet/>
      <dgm:spPr/>
      <dgm:t>
        <a:bodyPr/>
        <a:lstStyle/>
        <a:p>
          <a:endParaRPr lang="en-US"/>
        </a:p>
      </dgm:t>
    </dgm:pt>
    <dgm:pt modelId="{C8E8510D-C394-4F5D-AECE-6491AD498F95}">
      <dgm:prSet/>
      <dgm:spPr/>
      <dgm:t>
        <a:bodyPr/>
        <a:lstStyle/>
        <a:p>
          <a:r>
            <a:rPr lang="en-US" dirty="0"/>
            <a:t>AOOS replacement $30,000</a:t>
          </a:r>
        </a:p>
      </dgm:t>
    </dgm:pt>
    <dgm:pt modelId="{5954C648-DB17-4EF0-AFE0-7BEF3C910ABA}" type="parTrans" cxnId="{434357DB-6D9F-441B-99A9-E0077E6A46BE}">
      <dgm:prSet/>
      <dgm:spPr/>
      <dgm:t>
        <a:bodyPr/>
        <a:lstStyle/>
        <a:p>
          <a:endParaRPr lang="en-US"/>
        </a:p>
      </dgm:t>
    </dgm:pt>
    <dgm:pt modelId="{2680D541-8FE3-4FF5-9BDF-74FECFA70206}" type="sibTrans" cxnId="{434357DB-6D9F-441B-99A9-E0077E6A46BE}">
      <dgm:prSet/>
      <dgm:spPr/>
      <dgm:t>
        <a:bodyPr/>
        <a:lstStyle/>
        <a:p>
          <a:endParaRPr lang="en-US"/>
        </a:p>
      </dgm:t>
    </dgm:pt>
    <dgm:pt modelId="{C990D824-EBDF-4270-B36C-073D46FDA308}">
      <dgm:prSet/>
      <dgm:spPr/>
      <dgm:t>
        <a:bodyPr/>
        <a:lstStyle/>
        <a:p>
          <a:r>
            <a:rPr lang="en-US" dirty="0"/>
            <a:t>B. </a:t>
          </a:r>
          <a:r>
            <a:rPr lang="en-US" u="sng" dirty="0"/>
            <a:t>Town Center  </a:t>
          </a:r>
          <a:r>
            <a:rPr lang="en-US" dirty="0"/>
            <a:t>collection system with treatment by Kilmarnock</a:t>
          </a:r>
        </a:p>
      </dgm:t>
    </dgm:pt>
    <dgm:pt modelId="{2AD3D3F3-1729-4499-9377-CF7D74229C0E}" type="parTrans" cxnId="{DB12DD6E-EACC-4ECB-8D76-365CE24C001E}">
      <dgm:prSet/>
      <dgm:spPr/>
      <dgm:t>
        <a:bodyPr/>
        <a:lstStyle/>
        <a:p>
          <a:endParaRPr lang="en-US"/>
        </a:p>
      </dgm:t>
    </dgm:pt>
    <dgm:pt modelId="{5E705FED-D011-4E5E-A087-FAC2619806FC}" type="sibTrans" cxnId="{DB12DD6E-EACC-4ECB-8D76-365CE24C001E}">
      <dgm:prSet/>
      <dgm:spPr/>
      <dgm:t>
        <a:bodyPr/>
        <a:lstStyle/>
        <a:p>
          <a:endParaRPr lang="en-US"/>
        </a:p>
      </dgm:t>
    </dgm:pt>
    <dgm:pt modelId="{FF93E110-98D3-4C44-B674-48B011200BAD}">
      <dgm:prSet/>
      <dgm:spPr/>
      <dgm:t>
        <a:bodyPr/>
        <a:lstStyle/>
        <a:p>
          <a:r>
            <a:rPr lang="en-US"/>
            <a:t>1.4 mile low pressure force main down KC drive and out RT 200 to town limit with 1.8-mile pumping station to Kilmarnock connection</a:t>
          </a:r>
        </a:p>
      </dgm:t>
    </dgm:pt>
    <dgm:pt modelId="{0B736E52-7A9F-4F2C-895C-B8FF0001B2FC}" type="parTrans" cxnId="{C4E22A33-838B-4283-8C77-758D59B5B3C8}">
      <dgm:prSet/>
      <dgm:spPr/>
      <dgm:t>
        <a:bodyPr/>
        <a:lstStyle/>
        <a:p>
          <a:endParaRPr lang="en-US"/>
        </a:p>
      </dgm:t>
    </dgm:pt>
    <dgm:pt modelId="{3A231B96-95D6-47D4-AB67-8B9CEFF26A31}" type="sibTrans" cxnId="{C4E22A33-838B-4283-8C77-758D59B5B3C8}">
      <dgm:prSet/>
      <dgm:spPr/>
      <dgm:t>
        <a:bodyPr/>
        <a:lstStyle/>
        <a:p>
          <a:endParaRPr lang="en-US"/>
        </a:p>
      </dgm:t>
    </dgm:pt>
    <dgm:pt modelId="{079A9DB1-63AF-455B-B3D2-D76EDF9AB969}">
      <dgm:prSet/>
      <dgm:spPr/>
      <dgm:t>
        <a:bodyPr/>
        <a:lstStyle/>
        <a:p>
          <a:r>
            <a:rPr lang="en-US"/>
            <a:t>Assumes 20 resident connections and ICN/King Carter Holdings and Vineyard Meadows connections by them</a:t>
          </a:r>
        </a:p>
      </dgm:t>
    </dgm:pt>
    <dgm:pt modelId="{9D9BE9AD-5A06-4479-A010-9475F9C4B40B}" type="parTrans" cxnId="{17900D56-4849-428A-9854-2C9A61150AD5}">
      <dgm:prSet/>
      <dgm:spPr/>
      <dgm:t>
        <a:bodyPr/>
        <a:lstStyle/>
        <a:p>
          <a:endParaRPr lang="en-US"/>
        </a:p>
      </dgm:t>
    </dgm:pt>
    <dgm:pt modelId="{1448FE0E-7BDF-4E2E-B39D-5D792D77367C}" type="sibTrans" cxnId="{17900D56-4849-428A-9854-2C9A61150AD5}">
      <dgm:prSet/>
      <dgm:spPr/>
      <dgm:t>
        <a:bodyPr/>
        <a:lstStyle/>
        <a:p>
          <a:endParaRPr lang="en-US"/>
        </a:p>
      </dgm:t>
    </dgm:pt>
    <dgm:pt modelId="{9DC88D15-6F23-4897-BBF7-71482462AA50}">
      <dgm:prSet/>
      <dgm:spPr/>
      <dgm:t>
        <a:bodyPr/>
        <a:lstStyle/>
        <a:p>
          <a:r>
            <a:rPr lang="en-US"/>
            <a:t>Kilmarnock connection fee estimate $10,000 and home connection estimate $2,000</a:t>
          </a:r>
        </a:p>
      </dgm:t>
    </dgm:pt>
    <dgm:pt modelId="{79CA813E-3514-4789-A0C8-8566D95EF746}" type="parTrans" cxnId="{D7B102A7-C25A-4EFA-8EB7-D11DCAB4C6B2}">
      <dgm:prSet/>
      <dgm:spPr/>
      <dgm:t>
        <a:bodyPr/>
        <a:lstStyle/>
        <a:p>
          <a:endParaRPr lang="en-US"/>
        </a:p>
      </dgm:t>
    </dgm:pt>
    <dgm:pt modelId="{E3EAAB09-65BC-4544-A5FB-96563D5A59F7}" type="sibTrans" cxnId="{D7B102A7-C25A-4EFA-8EB7-D11DCAB4C6B2}">
      <dgm:prSet/>
      <dgm:spPr/>
      <dgm:t>
        <a:bodyPr/>
        <a:lstStyle/>
        <a:p>
          <a:endParaRPr lang="en-US"/>
        </a:p>
      </dgm:t>
    </dgm:pt>
    <dgm:pt modelId="{A5F52230-F015-4797-8490-5C70EFA23433}">
      <dgm:prSet/>
      <dgm:spPr/>
      <dgm:t>
        <a:bodyPr/>
        <a:lstStyle/>
        <a:p>
          <a:r>
            <a:rPr lang="en-US"/>
            <a:t>Best Guess Capital cost: $2.4 million, range $2.3 to $3.2 million</a:t>
          </a:r>
        </a:p>
      </dgm:t>
    </dgm:pt>
    <dgm:pt modelId="{B3FBFCC8-1241-4A33-A14B-785CC77AE28E}" type="parTrans" cxnId="{BF5D0D97-2931-43BB-A54C-6CB4454B5050}">
      <dgm:prSet/>
      <dgm:spPr/>
      <dgm:t>
        <a:bodyPr/>
        <a:lstStyle/>
        <a:p>
          <a:endParaRPr lang="en-US"/>
        </a:p>
      </dgm:t>
    </dgm:pt>
    <dgm:pt modelId="{59C4EF95-8E39-486C-8A9E-B0C2BEB0B71C}" type="sibTrans" cxnId="{BF5D0D97-2931-43BB-A54C-6CB4454B5050}">
      <dgm:prSet/>
      <dgm:spPr/>
      <dgm:t>
        <a:bodyPr/>
        <a:lstStyle/>
        <a:p>
          <a:endParaRPr lang="en-US"/>
        </a:p>
      </dgm:t>
    </dgm:pt>
    <dgm:pt modelId="{8CFB6BE4-2467-4391-923F-F3F8514F5AA5}">
      <dgm:prSet/>
      <dgm:spPr/>
      <dgm:t>
        <a:bodyPr/>
        <a:lstStyle/>
        <a:p>
          <a:r>
            <a:rPr lang="en-US" dirty="0"/>
            <a:t>C. </a:t>
          </a:r>
          <a:r>
            <a:rPr lang="en-US" u="sng" dirty="0"/>
            <a:t>Complete Town </a:t>
          </a:r>
          <a:r>
            <a:rPr lang="en-US" dirty="0"/>
            <a:t>collection system with treatment by Kilmarnock</a:t>
          </a:r>
        </a:p>
      </dgm:t>
    </dgm:pt>
    <dgm:pt modelId="{610BD976-783E-45BE-999C-54F1A669499E}" type="parTrans" cxnId="{BFE8E457-1F1B-4E0C-B245-A410491ABCD2}">
      <dgm:prSet/>
      <dgm:spPr/>
      <dgm:t>
        <a:bodyPr/>
        <a:lstStyle/>
        <a:p>
          <a:endParaRPr lang="en-US"/>
        </a:p>
      </dgm:t>
    </dgm:pt>
    <dgm:pt modelId="{BD36AFF4-3D3C-4EC0-908A-86E8254987F2}" type="sibTrans" cxnId="{BFE8E457-1F1B-4E0C-B245-A410491ABCD2}">
      <dgm:prSet/>
      <dgm:spPr/>
      <dgm:t>
        <a:bodyPr/>
        <a:lstStyle/>
        <a:p>
          <a:endParaRPr lang="en-US"/>
        </a:p>
      </dgm:t>
    </dgm:pt>
    <dgm:pt modelId="{E4901524-DBE9-4A03-92D7-F0171DF36D5B}">
      <dgm:prSet/>
      <dgm:spPr/>
      <dgm:t>
        <a:bodyPr/>
        <a:lstStyle/>
        <a:p>
          <a:r>
            <a:rPr lang="en-US"/>
            <a:t>Estimate 8 miles of low pressure force main through Town with 1.8 miles with pumping station to Kilmarnock connection</a:t>
          </a:r>
        </a:p>
      </dgm:t>
    </dgm:pt>
    <dgm:pt modelId="{11755B85-EB8A-437C-A680-DC53FE9777EE}" type="parTrans" cxnId="{2BE0AD20-688E-463C-945B-08B98B50C689}">
      <dgm:prSet/>
      <dgm:spPr/>
      <dgm:t>
        <a:bodyPr/>
        <a:lstStyle/>
        <a:p>
          <a:endParaRPr lang="en-US"/>
        </a:p>
      </dgm:t>
    </dgm:pt>
    <dgm:pt modelId="{6709A1BF-3EA0-4545-81E5-AF72ED0A6F3F}" type="sibTrans" cxnId="{2BE0AD20-688E-463C-945B-08B98B50C689}">
      <dgm:prSet/>
      <dgm:spPr/>
      <dgm:t>
        <a:bodyPr/>
        <a:lstStyle/>
        <a:p>
          <a:endParaRPr lang="en-US"/>
        </a:p>
      </dgm:t>
    </dgm:pt>
    <dgm:pt modelId="{50F255D1-1E7E-4FD5-8B5D-081E0A0A2ECE}">
      <dgm:prSet/>
      <dgm:spPr/>
      <dgm:t>
        <a:bodyPr/>
        <a:lstStyle/>
        <a:p>
          <a:r>
            <a:rPr lang="en-US"/>
            <a:t>380 potential connections with assumed 266 actual connections</a:t>
          </a:r>
        </a:p>
      </dgm:t>
    </dgm:pt>
    <dgm:pt modelId="{CC61F2DB-06D1-4C4A-954F-6FB425C15D85}" type="parTrans" cxnId="{7471288D-EB7C-419F-AC43-12F7FCD17FBE}">
      <dgm:prSet/>
      <dgm:spPr/>
      <dgm:t>
        <a:bodyPr/>
        <a:lstStyle/>
        <a:p>
          <a:endParaRPr lang="en-US"/>
        </a:p>
      </dgm:t>
    </dgm:pt>
    <dgm:pt modelId="{BE82EDA3-D046-48DC-9852-86EA46FF5D64}" type="sibTrans" cxnId="{7471288D-EB7C-419F-AC43-12F7FCD17FBE}">
      <dgm:prSet/>
      <dgm:spPr/>
      <dgm:t>
        <a:bodyPr/>
        <a:lstStyle/>
        <a:p>
          <a:endParaRPr lang="en-US"/>
        </a:p>
      </dgm:t>
    </dgm:pt>
    <dgm:pt modelId="{DBE31CB7-273C-4AB6-A63C-9D8BF6738EC7}">
      <dgm:prSet/>
      <dgm:spPr/>
      <dgm:t>
        <a:bodyPr/>
        <a:lstStyle/>
        <a:p>
          <a:r>
            <a:rPr lang="en-US"/>
            <a:t>Kilmarnock connection fee $10,000 and home connection $2,000</a:t>
          </a:r>
        </a:p>
      </dgm:t>
    </dgm:pt>
    <dgm:pt modelId="{4642F8B5-8588-45FD-80BC-84E76F2A39DF}" type="parTrans" cxnId="{31C8BCF4-ECC9-4DC4-9603-0AC112DCAD17}">
      <dgm:prSet/>
      <dgm:spPr/>
      <dgm:t>
        <a:bodyPr/>
        <a:lstStyle/>
        <a:p>
          <a:endParaRPr lang="en-US"/>
        </a:p>
      </dgm:t>
    </dgm:pt>
    <dgm:pt modelId="{D7D016CB-079C-43C2-BFCB-1F438DE5D35F}" type="sibTrans" cxnId="{31C8BCF4-ECC9-4DC4-9603-0AC112DCAD17}">
      <dgm:prSet/>
      <dgm:spPr/>
      <dgm:t>
        <a:bodyPr/>
        <a:lstStyle/>
        <a:p>
          <a:endParaRPr lang="en-US"/>
        </a:p>
      </dgm:t>
    </dgm:pt>
    <dgm:pt modelId="{4E047886-888C-44F3-8E96-3DF79F33AD8B}">
      <dgm:prSet/>
      <dgm:spPr/>
      <dgm:t>
        <a:bodyPr/>
        <a:lstStyle/>
        <a:p>
          <a:r>
            <a:rPr lang="en-US"/>
            <a:t>Best Guess Capital cost: $7.5 million, range $7.2 to $9.8 million</a:t>
          </a:r>
        </a:p>
      </dgm:t>
    </dgm:pt>
    <dgm:pt modelId="{0D424364-6545-4CFD-8A24-57C500D84F2B}" type="parTrans" cxnId="{53B098C0-AEBE-428A-9BB4-FBCF80503628}">
      <dgm:prSet/>
      <dgm:spPr/>
      <dgm:t>
        <a:bodyPr/>
        <a:lstStyle/>
        <a:p>
          <a:endParaRPr lang="en-US"/>
        </a:p>
      </dgm:t>
    </dgm:pt>
    <dgm:pt modelId="{3D8665A9-5816-4E8E-B601-79B26778F9C3}" type="sibTrans" cxnId="{53B098C0-AEBE-428A-9BB4-FBCF80503628}">
      <dgm:prSet/>
      <dgm:spPr/>
      <dgm:t>
        <a:bodyPr/>
        <a:lstStyle/>
        <a:p>
          <a:endParaRPr lang="en-US"/>
        </a:p>
      </dgm:t>
    </dgm:pt>
    <dgm:pt modelId="{46E8C4F7-15A5-4F76-A0A0-EDF70CE6B06B}" type="pres">
      <dgm:prSet presAssocID="{8005877A-43B5-45F5-A6E3-86959CD51218}" presName="linear" presStyleCnt="0">
        <dgm:presLayoutVars>
          <dgm:animLvl val="lvl"/>
          <dgm:resizeHandles val="exact"/>
        </dgm:presLayoutVars>
      </dgm:prSet>
      <dgm:spPr/>
    </dgm:pt>
    <dgm:pt modelId="{43924172-A15D-48D9-A0B3-3698D7FE0503}" type="pres">
      <dgm:prSet presAssocID="{3637CA96-A4EA-4CEB-A21E-FACD0A1FF156}" presName="parentText" presStyleLbl="node1" presStyleIdx="0" presStyleCnt="3">
        <dgm:presLayoutVars>
          <dgm:chMax val="0"/>
          <dgm:bulletEnabled val="1"/>
        </dgm:presLayoutVars>
      </dgm:prSet>
      <dgm:spPr/>
    </dgm:pt>
    <dgm:pt modelId="{7B56F89D-F65A-4CA9-9FA6-9E304E4FCD82}" type="pres">
      <dgm:prSet presAssocID="{3637CA96-A4EA-4CEB-A21E-FACD0A1FF156}" presName="childText" presStyleLbl="revTx" presStyleIdx="0" presStyleCnt="3">
        <dgm:presLayoutVars>
          <dgm:bulletEnabled val="1"/>
        </dgm:presLayoutVars>
      </dgm:prSet>
      <dgm:spPr/>
    </dgm:pt>
    <dgm:pt modelId="{CB75BC77-7C49-4FF9-93D8-9FEC9B9D4B53}" type="pres">
      <dgm:prSet presAssocID="{C990D824-EBDF-4270-B36C-073D46FDA308}" presName="parentText" presStyleLbl="node1" presStyleIdx="1" presStyleCnt="3">
        <dgm:presLayoutVars>
          <dgm:chMax val="0"/>
          <dgm:bulletEnabled val="1"/>
        </dgm:presLayoutVars>
      </dgm:prSet>
      <dgm:spPr/>
    </dgm:pt>
    <dgm:pt modelId="{6F082077-0F39-44BF-9A64-BEEA4B939B9E}" type="pres">
      <dgm:prSet presAssocID="{C990D824-EBDF-4270-B36C-073D46FDA308}" presName="childText" presStyleLbl="revTx" presStyleIdx="1" presStyleCnt="3">
        <dgm:presLayoutVars>
          <dgm:bulletEnabled val="1"/>
        </dgm:presLayoutVars>
      </dgm:prSet>
      <dgm:spPr/>
    </dgm:pt>
    <dgm:pt modelId="{E84257B7-7299-4A51-8F9D-966431D59774}" type="pres">
      <dgm:prSet presAssocID="{8CFB6BE4-2467-4391-923F-F3F8514F5AA5}" presName="parentText" presStyleLbl="node1" presStyleIdx="2" presStyleCnt="3">
        <dgm:presLayoutVars>
          <dgm:chMax val="0"/>
          <dgm:bulletEnabled val="1"/>
        </dgm:presLayoutVars>
      </dgm:prSet>
      <dgm:spPr/>
    </dgm:pt>
    <dgm:pt modelId="{45A76D2A-D378-4C8E-A9FB-1E95668A97EC}" type="pres">
      <dgm:prSet presAssocID="{8CFB6BE4-2467-4391-923F-F3F8514F5AA5}" presName="childText" presStyleLbl="revTx" presStyleIdx="2" presStyleCnt="3">
        <dgm:presLayoutVars>
          <dgm:bulletEnabled val="1"/>
        </dgm:presLayoutVars>
      </dgm:prSet>
      <dgm:spPr/>
    </dgm:pt>
  </dgm:ptLst>
  <dgm:cxnLst>
    <dgm:cxn modelId="{9EAF2000-603D-4543-8585-A50F93D14E00}" type="presOf" srcId="{FF93E110-98D3-4C44-B674-48B011200BAD}" destId="{6F082077-0F39-44BF-9A64-BEEA4B939B9E}" srcOrd="0" destOrd="0" presId="urn:microsoft.com/office/officeart/2005/8/layout/vList2"/>
    <dgm:cxn modelId="{D921C114-BEF0-43F6-BBA7-8EEF39AB95D5}" type="presOf" srcId="{E4901524-DBE9-4A03-92D7-F0171DF36D5B}" destId="{45A76D2A-D378-4C8E-A9FB-1E95668A97EC}" srcOrd="0" destOrd="0" presId="urn:microsoft.com/office/officeart/2005/8/layout/vList2"/>
    <dgm:cxn modelId="{7E534619-72F2-43BA-A7E0-4EB773AB96D0}" type="presOf" srcId="{8CFB6BE4-2467-4391-923F-F3F8514F5AA5}" destId="{E84257B7-7299-4A51-8F9D-966431D59774}" srcOrd="0" destOrd="0" presId="urn:microsoft.com/office/officeart/2005/8/layout/vList2"/>
    <dgm:cxn modelId="{2BE0AD20-688E-463C-945B-08B98B50C689}" srcId="{8CFB6BE4-2467-4391-923F-F3F8514F5AA5}" destId="{E4901524-DBE9-4A03-92D7-F0171DF36D5B}" srcOrd="0" destOrd="0" parTransId="{11755B85-EB8A-437C-A680-DC53FE9777EE}" sibTransId="{6709A1BF-3EA0-4545-81E5-AF72ED0A6F3F}"/>
    <dgm:cxn modelId="{A8ED7824-83ED-4E47-83F6-800AEABC37A9}" type="presOf" srcId="{3637CA96-A4EA-4CEB-A21E-FACD0A1FF156}" destId="{43924172-A15D-48D9-A0B3-3698D7FE0503}" srcOrd="0" destOrd="0" presId="urn:microsoft.com/office/officeart/2005/8/layout/vList2"/>
    <dgm:cxn modelId="{115B382C-6A13-4309-B46F-DD6B184C409D}" srcId="{8607BD8D-BA1E-4043-9735-C987E346250E}" destId="{284B1A51-59FF-4825-9DAE-83C0E8A27BF8}" srcOrd="1" destOrd="0" parTransId="{8401C851-6A00-4D03-8E71-8FBC4AD3532E}" sibTransId="{35E7D837-1BD5-4062-BF18-441D98786311}"/>
    <dgm:cxn modelId="{4BF6062F-F6A7-46DB-8173-00E8AAC6E25F}" type="presOf" srcId="{F979E94E-0B50-440C-88CD-E664A2C78001}" destId="{7B56F89D-F65A-4CA9-9FA6-9E304E4FCD82}" srcOrd="0" destOrd="1" presId="urn:microsoft.com/office/officeart/2005/8/layout/vList2"/>
    <dgm:cxn modelId="{C4E22A33-838B-4283-8C77-758D59B5B3C8}" srcId="{C990D824-EBDF-4270-B36C-073D46FDA308}" destId="{FF93E110-98D3-4C44-B674-48B011200BAD}" srcOrd="0" destOrd="0" parTransId="{0B736E52-7A9F-4F2C-895C-B8FF0001B2FC}" sibTransId="{3A231B96-95D6-47D4-AB67-8B9CEFF26A31}"/>
    <dgm:cxn modelId="{FCFE5638-DBBF-40E8-A1FA-32C36B82AAAD}" type="presOf" srcId="{284B1A51-59FF-4825-9DAE-83C0E8A27BF8}" destId="{7B56F89D-F65A-4CA9-9FA6-9E304E4FCD82}" srcOrd="0" destOrd="4" presId="urn:microsoft.com/office/officeart/2005/8/layout/vList2"/>
    <dgm:cxn modelId="{DBBA8B3D-5181-4349-9AD7-A8F97B52551A}" type="presOf" srcId="{8607BD8D-BA1E-4043-9735-C987E346250E}" destId="{7B56F89D-F65A-4CA9-9FA6-9E304E4FCD82}" srcOrd="0" destOrd="2" presId="urn:microsoft.com/office/officeart/2005/8/layout/vList2"/>
    <dgm:cxn modelId="{ADB4FD40-1990-4A6B-81B6-0ACDDA467F2A}" type="presOf" srcId="{A5F52230-F015-4797-8490-5C70EFA23433}" destId="{6F082077-0F39-44BF-9A64-BEEA4B939B9E}" srcOrd="0" destOrd="3" presId="urn:microsoft.com/office/officeart/2005/8/layout/vList2"/>
    <dgm:cxn modelId="{588DA545-7094-41C8-BA06-D6E4A9F899CD}" type="presOf" srcId="{079A9DB1-63AF-455B-B3D2-D76EDF9AB969}" destId="{6F082077-0F39-44BF-9A64-BEEA4B939B9E}" srcOrd="0" destOrd="1" presId="urn:microsoft.com/office/officeart/2005/8/layout/vList2"/>
    <dgm:cxn modelId="{DCBD4A4A-EC7A-42FB-802A-7DA65803B4C7}" type="presOf" srcId="{8005877A-43B5-45F5-A6E3-86959CD51218}" destId="{46E8C4F7-15A5-4F76-A0A0-EDF70CE6B06B}" srcOrd="0" destOrd="0" presId="urn:microsoft.com/office/officeart/2005/8/layout/vList2"/>
    <dgm:cxn modelId="{7AD6D24A-9307-459E-B0C6-4F74E4C92B89}" type="presOf" srcId="{9DC88D15-6F23-4897-BBF7-71482462AA50}" destId="{6F082077-0F39-44BF-9A64-BEEA4B939B9E}" srcOrd="0" destOrd="2" presId="urn:microsoft.com/office/officeart/2005/8/layout/vList2"/>
    <dgm:cxn modelId="{841C8A4E-0BF0-4499-BA8E-E02CED313222}" type="presOf" srcId="{C990D824-EBDF-4270-B36C-073D46FDA308}" destId="{CB75BC77-7C49-4FF9-93D8-9FEC9B9D4B53}" srcOrd="0" destOrd="0" presId="urn:microsoft.com/office/officeart/2005/8/layout/vList2"/>
    <dgm:cxn modelId="{4FD1A054-CC92-4FF5-9063-4959167D2431}" srcId="{8005877A-43B5-45F5-A6E3-86959CD51218}" destId="{3637CA96-A4EA-4CEB-A21E-FACD0A1FF156}" srcOrd="0" destOrd="0" parTransId="{37D7DBEA-1B46-4285-B3E4-3F7955F3B505}" sibTransId="{822EBF4D-F233-41B9-972D-D1F263CB89A8}"/>
    <dgm:cxn modelId="{17900D56-4849-428A-9854-2C9A61150AD5}" srcId="{C990D824-EBDF-4270-B36C-073D46FDA308}" destId="{079A9DB1-63AF-455B-B3D2-D76EDF9AB969}" srcOrd="1" destOrd="0" parTransId="{9D9BE9AD-5A06-4479-A010-9475F9C4B40B}" sibTransId="{1448FE0E-7BDF-4E2E-B39D-5D792D77367C}"/>
    <dgm:cxn modelId="{BFE8E457-1F1B-4E0C-B245-A410491ABCD2}" srcId="{8005877A-43B5-45F5-A6E3-86959CD51218}" destId="{8CFB6BE4-2467-4391-923F-F3F8514F5AA5}" srcOrd="2" destOrd="0" parTransId="{610BD976-783E-45BE-999C-54F1A669499E}" sibTransId="{BD36AFF4-3D3C-4EC0-908A-86E8254987F2}"/>
    <dgm:cxn modelId="{9A29BF67-2CB3-42DE-BC77-9C80868A81A9}" type="presOf" srcId="{FD7AE647-5B06-477F-82EA-FC7BEDD2150D}" destId="{7B56F89D-F65A-4CA9-9FA6-9E304E4FCD82}" srcOrd="0" destOrd="0" presId="urn:microsoft.com/office/officeart/2005/8/layout/vList2"/>
    <dgm:cxn modelId="{DB12DD6E-EACC-4ECB-8D76-365CE24C001E}" srcId="{8005877A-43B5-45F5-A6E3-86959CD51218}" destId="{C990D824-EBDF-4270-B36C-073D46FDA308}" srcOrd="1" destOrd="0" parTransId="{2AD3D3F3-1729-4499-9377-CF7D74229C0E}" sibTransId="{5E705FED-D011-4E5E-A087-FAC2619806FC}"/>
    <dgm:cxn modelId="{1B87A67B-C171-4190-8A2A-3F19C63F513C}" type="presOf" srcId="{DBE31CB7-273C-4AB6-A63C-9D8BF6738EC7}" destId="{45A76D2A-D378-4C8E-A9FB-1E95668A97EC}" srcOrd="0" destOrd="2" presId="urn:microsoft.com/office/officeart/2005/8/layout/vList2"/>
    <dgm:cxn modelId="{410EED89-A0BD-4AFB-B67F-5C2F81E2A57C}" srcId="{3637CA96-A4EA-4CEB-A21E-FACD0A1FF156}" destId="{F979E94E-0B50-440C-88CD-E664A2C78001}" srcOrd="1" destOrd="0" parTransId="{9C4CD218-3D1D-494A-85E1-5BF18E3405F7}" sibTransId="{6777556D-B164-4ECB-B13A-E8E4BF130A96}"/>
    <dgm:cxn modelId="{7471288D-EB7C-419F-AC43-12F7FCD17FBE}" srcId="{8CFB6BE4-2467-4391-923F-F3F8514F5AA5}" destId="{50F255D1-1E7E-4FD5-8B5D-081E0A0A2ECE}" srcOrd="1" destOrd="0" parTransId="{CC61F2DB-06D1-4C4A-954F-6FB425C15D85}" sibTransId="{BE82EDA3-D046-48DC-9852-86EA46FF5D64}"/>
    <dgm:cxn modelId="{7C82D894-42D0-44EA-AE7D-BFBD79CA37AF}" type="presOf" srcId="{C8E8510D-C394-4F5D-AECE-6491AD498F95}" destId="{7B56F89D-F65A-4CA9-9FA6-9E304E4FCD82}" srcOrd="0" destOrd="5" presId="urn:microsoft.com/office/officeart/2005/8/layout/vList2"/>
    <dgm:cxn modelId="{BF5D0D97-2931-43BB-A54C-6CB4454B5050}" srcId="{C990D824-EBDF-4270-B36C-073D46FDA308}" destId="{A5F52230-F015-4797-8490-5C70EFA23433}" srcOrd="3" destOrd="0" parTransId="{B3FBFCC8-1241-4A33-A14B-785CC77AE28E}" sibTransId="{59C4EF95-8E39-486C-8A9E-B0C2BEB0B71C}"/>
    <dgm:cxn modelId="{D7B102A7-C25A-4EFA-8EB7-D11DCAB4C6B2}" srcId="{C990D824-EBDF-4270-B36C-073D46FDA308}" destId="{9DC88D15-6F23-4897-BBF7-71482462AA50}" srcOrd="2" destOrd="0" parTransId="{79CA813E-3514-4789-A0C8-8566D95EF746}" sibTransId="{E3EAAB09-65BC-4544-A5FB-96563D5A59F7}"/>
    <dgm:cxn modelId="{DF8E66A7-4C9F-45F1-95C0-ECFAA5B500F2}" type="presOf" srcId="{4E047886-888C-44F3-8E96-3DF79F33AD8B}" destId="{45A76D2A-D378-4C8E-A9FB-1E95668A97EC}" srcOrd="0" destOrd="3" presId="urn:microsoft.com/office/officeart/2005/8/layout/vList2"/>
    <dgm:cxn modelId="{5D234FB1-6E15-4E41-91C5-881AA1628B24}" srcId="{8607BD8D-BA1E-4043-9735-C987E346250E}" destId="{43050F1F-5565-4842-BF36-076224976F2C}" srcOrd="0" destOrd="0" parTransId="{DD9A343F-8E60-45D8-AF75-6C9072913661}" sibTransId="{D1CBA31C-6210-45B2-8300-4DA2F01FE843}"/>
    <dgm:cxn modelId="{53B098C0-AEBE-428A-9BB4-FBCF80503628}" srcId="{8CFB6BE4-2467-4391-923F-F3F8514F5AA5}" destId="{4E047886-888C-44F3-8E96-3DF79F33AD8B}" srcOrd="3" destOrd="0" parTransId="{0D424364-6545-4CFD-8A24-57C500D84F2B}" sibTransId="{3D8665A9-5816-4E8E-B601-79B26778F9C3}"/>
    <dgm:cxn modelId="{434357DB-6D9F-441B-99A9-E0077E6A46BE}" srcId="{8607BD8D-BA1E-4043-9735-C987E346250E}" destId="{C8E8510D-C394-4F5D-AECE-6491AD498F95}" srcOrd="2" destOrd="0" parTransId="{5954C648-DB17-4EF0-AFE0-7BEF3C910ABA}" sibTransId="{2680D541-8FE3-4FF5-9BDF-74FECFA70206}"/>
    <dgm:cxn modelId="{A7992EDF-58A5-42FF-8397-637D0FC84B9F}" srcId="{3637CA96-A4EA-4CEB-A21E-FACD0A1FF156}" destId="{FD7AE647-5B06-477F-82EA-FC7BEDD2150D}" srcOrd="0" destOrd="0" parTransId="{5F338165-2FCF-45A4-B6FF-8D1AB2E3D7EA}" sibTransId="{CAE824E2-E31B-4208-86CC-D18210E71336}"/>
    <dgm:cxn modelId="{61252BE3-1B2D-40E8-8550-432499B7C842}" type="presOf" srcId="{43050F1F-5565-4842-BF36-076224976F2C}" destId="{7B56F89D-F65A-4CA9-9FA6-9E304E4FCD82}" srcOrd="0" destOrd="3" presId="urn:microsoft.com/office/officeart/2005/8/layout/vList2"/>
    <dgm:cxn modelId="{31C8BCF4-ECC9-4DC4-9603-0AC112DCAD17}" srcId="{8CFB6BE4-2467-4391-923F-F3F8514F5AA5}" destId="{DBE31CB7-273C-4AB6-A63C-9D8BF6738EC7}" srcOrd="2" destOrd="0" parTransId="{4642F8B5-8588-45FD-80BC-84E76F2A39DF}" sibTransId="{D7D016CB-079C-43C2-BFCB-1F438DE5D35F}"/>
    <dgm:cxn modelId="{A08A31F6-850A-4203-AF98-2CA68DB8F3C7}" type="presOf" srcId="{50F255D1-1E7E-4FD5-8B5D-081E0A0A2ECE}" destId="{45A76D2A-D378-4C8E-A9FB-1E95668A97EC}" srcOrd="0" destOrd="1" presId="urn:microsoft.com/office/officeart/2005/8/layout/vList2"/>
    <dgm:cxn modelId="{F02113FD-F28C-4E4E-8E4C-2D3029E46E37}" srcId="{3637CA96-A4EA-4CEB-A21E-FACD0A1FF156}" destId="{8607BD8D-BA1E-4043-9735-C987E346250E}" srcOrd="2" destOrd="0" parTransId="{1485C92F-CE02-47F6-A179-79AD8B917C60}" sibTransId="{54E04EE0-C238-408F-850D-1003CFB8AA49}"/>
    <dgm:cxn modelId="{C9DEBB70-106E-46EE-809B-DCCA6D1745C1}" type="presParOf" srcId="{46E8C4F7-15A5-4F76-A0A0-EDF70CE6B06B}" destId="{43924172-A15D-48D9-A0B3-3698D7FE0503}" srcOrd="0" destOrd="0" presId="urn:microsoft.com/office/officeart/2005/8/layout/vList2"/>
    <dgm:cxn modelId="{A1A31DBA-BDC1-49B7-8F25-1ED667E374C0}" type="presParOf" srcId="{46E8C4F7-15A5-4F76-A0A0-EDF70CE6B06B}" destId="{7B56F89D-F65A-4CA9-9FA6-9E304E4FCD82}" srcOrd="1" destOrd="0" presId="urn:microsoft.com/office/officeart/2005/8/layout/vList2"/>
    <dgm:cxn modelId="{6D6AE88D-C4C9-4D3E-AB01-14C7887CEF99}" type="presParOf" srcId="{46E8C4F7-15A5-4F76-A0A0-EDF70CE6B06B}" destId="{CB75BC77-7C49-4FF9-93D8-9FEC9B9D4B53}" srcOrd="2" destOrd="0" presId="urn:microsoft.com/office/officeart/2005/8/layout/vList2"/>
    <dgm:cxn modelId="{E633ACB6-73E8-4D44-A212-582126EA667B}" type="presParOf" srcId="{46E8C4F7-15A5-4F76-A0A0-EDF70CE6B06B}" destId="{6F082077-0F39-44BF-9A64-BEEA4B939B9E}" srcOrd="3" destOrd="0" presId="urn:microsoft.com/office/officeart/2005/8/layout/vList2"/>
    <dgm:cxn modelId="{5EB14B52-213D-45E6-B757-A8CCECAB276D}" type="presParOf" srcId="{46E8C4F7-15A5-4F76-A0A0-EDF70CE6B06B}" destId="{E84257B7-7299-4A51-8F9D-966431D59774}" srcOrd="4" destOrd="0" presId="urn:microsoft.com/office/officeart/2005/8/layout/vList2"/>
    <dgm:cxn modelId="{8DE6509C-02AF-4996-BCDA-CB92A3E1DEB8}" type="presParOf" srcId="{46E8C4F7-15A5-4F76-A0A0-EDF70CE6B06B}" destId="{45A76D2A-D378-4C8E-A9FB-1E95668A97E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0195F-C53C-40D4-A268-D1F467577F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E7EC299-863B-41ED-85EB-AE970F1D731B}">
      <dgm:prSet/>
      <dgm:spPr/>
      <dgm:t>
        <a:bodyPr/>
        <a:lstStyle/>
        <a:p>
          <a:pPr>
            <a:lnSpc>
              <a:spcPct val="100000"/>
            </a:lnSpc>
          </a:pPr>
          <a:r>
            <a:rPr lang="en-US" dirty="0"/>
            <a:t>Irvington will not likely qualify for much if any standard grant funding by the state of Virginia through the Community Development Block Grant (CDBG) program due to the income levels of Irvington residents and lack of blight. </a:t>
          </a:r>
        </a:p>
      </dgm:t>
    </dgm:pt>
    <dgm:pt modelId="{7FEE6FC8-AD7A-4BDF-907F-71B9034B9FEC}" type="parTrans" cxnId="{89EF0A11-7367-4E9B-AF26-D87959B85E30}">
      <dgm:prSet/>
      <dgm:spPr/>
      <dgm:t>
        <a:bodyPr/>
        <a:lstStyle/>
        <a:p>
          <a:endParaRPr lang="en-US"/>
        </a:p>
      </dgm:t>
    </dgm:pt>
    <dgm:pt modelId="{689885E0-67EE-46A6-9F98-68D86393900A}" type="sibTrans" cxnId="{89EF0A11-7367-4E9B-AF26-D87959B85E30}">
      <dgm:prSet/>
      <dgm:spPr/>
      <dgm:t>
        <a:bodyPr/>
        <a:lstStyle/>
        <a:p>
          <a:endParaRPr lang="en-US"/>
        </a:p>
      </dgm:t>
    </dgm:pt>
    <dgm:pt modelId="{91DAEB9D-37A7-4FCF-8457-711444AA3785}">
      <dgm:prSet/>
      <dgm:spPr/>
      <dgm:t>
        <a:bodyPr/>
        <a:lstStyle/>
        <a:p>
          <a:pPr>
            <a:lnSpc>
              <a:spcPct val="100000"/>
            </a:lnSpc>
          </a:pPr>
          <a:r>
            <a:rPr lang="en-US" dirty="0"/>
            <a:t>A CDBG planning grant to study and build a long-term plan is applicable but given the ARPA funds on-hand with the Town of Irvington, this would not seem necessary. A complete professional engineering report and cost estimate can be completed with ARPA funds. </a:t>
          </a:r>
        </a:p>
      </dgm:t>
    </dgm:pt>
    <dgm:pt modelId="{6B7851B5-5402-4F30-96ED-DBF961B21DE9}" type="parTrans" cxnId="{6310019C-991B-4150-A05D-327354E6E333}">
      <dgm:prSet/>
      <dgm:spPr/>
      <dgm:t>
        <a:bodyPr/>
        <a:lstStyle/>
        <a:p>
          <a:endParaRPr lang="en-US"/>
        </a:p>
      </dgm:t>
    </dgm:pt>
    <dgm:pt modelId="{2E449BF5-4F1E-4973-B49D-6C4BEB216EE7}" type="sibTrans" cxnId="{6310019C-991B-4150-A05D-327354E6E333}">
      <dgm:prSet/>
      <dgm:spPr/>
      <dgm:t>
        <a:bodyPr/>
        <a:lstStyle/>
        <a:p>
          <a:endParaRPr lang="en-US"/>
        </a:p>
      </dgm:t>
    </dgm:pt>
    <dgm:pt modelId="{6E201D2C-ABEF-49F0-B565-591A87CFD5E3}">
      <dgm:prSet/>
      <dgm:spPr/>
      <dgm:t>
        <a:bodyPr/>
        <a:lstStyle/>
        <a:p>
          <a:pPr>
            <a:lnSpc>
              <a:spcPct val="100000"/>
            </a:lnSpc>
          </a:pPr>
          <a:r>
            <a:rPr lang="en-US" dirty="0"/>
            <a:t>All grants require well-laid plans, leveraged investments, relationship development, and time to develop. While Irvington residents and businesses may not qualify for CDBG funding, there are many other federal and private sources of funding. This initial survey was not exhaustive in determining all sources. </a:t>
          </a:r>
        </a:p>
      </dgm:t>
    </dgm:pt>
    <dgm:pt modelId="{765D4BFA-AB90-4C96-82D9-A2BCA61DE186}" type="parTrans" cxnId="{55F6BD56-7707-49EE-8855-13BA8601898E}">
      <dgm:prSet/>
      <dgm:spPr/>
      <dgm:t>
        <a:bodyPr/>
        <a:lstStyle/>
        <a:p>
          <a:endParaRPr lang="en-US"/>
        </a:p>
      </dgm:t>
    </dgm:pt>
    <dgm:pt modelId="{832133E5-B5D0-4088-BB7A-E900BD71E204}" type="sibTrans" cxnId="{55F6BD56-7707-49EE-8855-13BA8601898E}">
      <dgm:prSet/>
      <dgm:spPr/>
      <dgm:t>
        <a:bodyPr/>
        <a:lstStyle/>
        <a:p>
          <a:endParaRPr lang="en-US"/>
        </a:p>
      </dgm:t>
    </dgm:pt>
    <dgm:pt modelId="{E81498D2-4B0D-4A70-B66F-01E4AE29ABD4}" type="pres">
      <dgm:prSet presAssocID="{53B0195F-C53C-40D4-A268-D1F467577FAC}" presName="root" presStyleCnt="0">
        <dgm:presLayoutVars>
          <dgm:dir/>
          <dgm:resizeHandles val="exact"/>
        </dgm:presLayoutVars>
      </dgm:prSet>
      <dgm:spPr/>
    </dgm:pt>
    <dgm:pt modelId="{6B5E1B7B-080C-4DC0-A88C-D3510A3855C5}" type="pres">
      <dgm:prSet presAssocID="{5E7EC299-863B-41ED-85EB-AE970F1D731B}" presName="compNode" presStyleCnt="0"/>
      <dgm:spPr/>
    </dgm:pt>
    <dgm:pt modelId="{3F8B3012-84D0-4698-B6B4-47ACC0C27187}" type="pres">
      <dgm:prSet presAssocID="{5E7EC299-863B-41ED-85EB-AE970F1D731B}" presName="bgRect" presStyleLbl="bgShp" presStyleIdx="0" presStyleCnt="3"/>
      <dgm:spPr/>
    </dgm:pt>
    <dgm:pt modelId="{FF911AF9-D3FA-40CD-96C4-834C698C76B9}" type="pres">
      <dgm:prSet presAssocID="{5E7EC299-863B-41ED-85EB-AE970F1D73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A6831458-D2BC-4C92-BD6C-BC1AAE773C0F}" type="pres">
      <dgm:prSet presAssocID="{5E7EC299-863B-41ED-85EB-AE970F1D731B}" presName="spaceRect" presStyleCnt="0"/>
      <dgm:spPr/>
    </dgm:pt>
    <dgm:pt modelId="{D1871333-A2AA-45E7-9BB2-39EE0544724D}" type="pres">
      <dgm:prSet presAssocID="{5E7EC299-863B-41ED-85EB-AE970F1D731B}" presName="parTx" presStyleLbl="revTx" presStyleIdx="0" presStyleCnt="3" custScaleY="92692">
        <dgm:presLayoutVars>
          <dgm:chMax val="0"/>
          <dgm:chPref val="0"/>
        </dgm:presLayoutVars>
      </dgm:prSet>
      <dgm:spPr/>
    </dgm:pt>
    <dgm:pt modelId="{1F0D8C35-0F64-4546-9E56-A16BC463C00D}" type="pres">
      <dgm:prSet presAssocID="{689885E0-67EE-46A6-9F98-68D86393900A}" presName="sibTrans" presStyleCnt="0"/>
      <dgm:spPr/>
    </dgm:pt>
    <dgm:pt modelId="{A9A53D69-B882-4EA9-AF9C-82FB560BDE66}" type="pres">
      <dgm:prSet presAssocID="{91DAEB9D-37A7-4FCF-8457-711444AA3785}" presName="compNode" presStyleCnt="0"/>
      <dgm:spPr/>
    </dgm:pt>
    <dgm:pt modelId="{91907164-F2D4-461C-A35D-70979D7FEDD3}" type="pres">
      <dgm:prSet presAssocID="{91DAEB9D-37A7-4FCF-8457-711444AA3785}" presName="bgRect" presStyleLbl="bgShp" presStyleIdx="1" presStyleCnt="3"/>
      <dgm:spPr>
        <a:solidFill>
          <a:srgbClr val="0070C0"/>
        </a:solidFill>
      </dgm:spPr>
    </dgm:pt>
    <dgm:pt modelId="{E40F86F0-7495-4524-9231-2B485635432C}" type="pres">
      <dgm:prSet presAssocID="{91DAEB9D-37A7-4FCF-8457-711444AA37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FBB58163-247B-4297-B2D8-DEB1CDD48261}" type="pres">
      <dgm:prSet presAssocID="{91DAEB9D-37A7-4FCF-8457-711444AA3785}" presName="spaceRect" presStyleCnt="0"/>
      <dgm:spPr/>
    </dgm:pt>
    <dgm:pt modelId="{14C7E719-6317-42DA-A21C-DAC733E40AD9}" type="pres">
      <dgm:prSet presAssocID="{91DAEB9D-37A7-4FCF-8457-711444AA3785}" presName="parTx" presStyleLbl="revTx" presStyleIdx="1" presStyleCnt="3" custScaleY="147544">
        <dgm:presLayoutVars>
          <dgm:chMax val="0"/>
          <dgm:chPref val="0"/>
        </dgm:presLayoutVars>
      </dgm:prSet>
      <dgm:spPr/>
    </dgm:pt>
    <dgm:pt modelId="{561F172A-3C87-4007-9307-68E45D69338D}" type="pres">
      <dgm:prSet presAssocID="{2E449BF5-4F1E-4973-B49D-6C4BEB216EE7}" presName="sibTrans" presStyleCnt="0"/>
      <dgm:spPr/>
    </dgm:pt>
    <dgm:pt modelId="{1E11C3EF-E474-453D-B70A-484D44BDCA4A}" type="pres">
      <dgm:prSet presAssocID="{6E201D2C-ABEF-49F0-B565-591A87CFD5E3}" presName="compNode" presStyleCnt="0"/>
      <dgm:spPr/>
    </dgm:pt>
    <dgm:pt modelId="{92E5D5BE-B766-4E41-B7D2-6EC3714664D8}" type="pres">
      <dgm:prSet presAssocID="{6E201D2C-ABEF-49F0-B565-591A87CFD5E3}" presName="bgRect" presStyleLbl="bgShp" presStyleIdx="2" presStyleCnt="3"/>
      <dgm:spPr/>
    </dgm:pt>
    <dgm:pt modelId="{FB9F1B3D-E22C-419B-847D-48E7E09D11B7}" type="pres">
      <dgm:prSet presAssocID="{6E201D2C-ABEF-49F0-B565-591A87CFD5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with solid fill"/>
        </a:ext>
      </dgm:extLst>
    </dgm:pt>
    <dgm:pt modelId="{36EE3B4A-32AE-462E-BAA8-8CCFE6466A0F}" type="pres">
      <dgm:prSet presAssocID="{6E201D2C-ABEF-49F0-B565-591A87CFD5E3}" presName="spaceRect" presStyleCnt="0"/>
      <dgm:spPr/>
    </dgm:pt>
    <dgm:pt modelId="{3DB6B4BD-016A-4CBA-9C63-F1BCCBB20672}" type="pres">
      <dgm:prSet presAssocID="{6E201D2C-ABEF-49F0-B565-591A87CFD5E3}" presName="parTx" presStyleLbl="revTx" presStyleIdx="2" presStyleCnt="3" custScaleY="113874">
        <dgm:presLayoutVars>
          <dgm:chMax val="0"/>
          <dgm:chPref val="0"/>
        </dgm:presLayoutVars>
      </dgm:prSet>
      <dgm:spPr/>
    </dgm:pt>
  </dgm:ptLst>
  <dgm:cxnLst>
    <dgm:cxn modelId="{19D9060B-9244-4572-921D-55588913AD06}" type="presOf" srcId="{53B0195F-C53C-40D4-A268-D1F467577FAC}" destId="{E81498D2-4B0D-4A70-B66F-01E4AE29ABD4}" srcOrd="0" destOrd="0" presId="urn:microsoft.com/office/officeart/2018/2/layout/IconVerticalSolidList"/>
    <dgm:cxn modelId="{89EF0A11-7367-4E9B-AF26-D87959B85E30}" srcId="{53B0195F-C53C-40D4-A268-D1F467577FAC}" destId="{5E7EC299-863B-41ED-85EB-AE970F1D731B}" srcOrd="0" destOrd="0" parTransId="{7FEE6FC8-AD7A-4BDF-907F-71B9034B9FEC}" sibTransId="{689885E0-67EE-46A6-9F98-68D86393900A}"/>
    <dgm:cxn modelId="{74B36445-EBD8-4152-8414-A7EE67CD0775}" type="presOf" srcId="{91DAEB9D-37A7-4FCF-8457-711444AA3785}" destId="{14C7E719-6317-42DA-A21C-DAC733E40AD9}" srcOrd="0" destOrd="0" presId="urn:microsoft.com/office/officeart/2018/2/layout/IconVerticalSolidList"/>
    <dgm:cxn modelId="{55F6BD56-7707-49EE-8855-13BA8601898E}" srcId="{53B0195F-C53C-40D4-A268-D1F467577FAC}" destId="{6E201D2C-ABEF-49F0-B565-591A87CFD5E3}" srcOrd="2" destOrd="0" parTransId="{765D4BFA-AB90-4C96-82D9-A2BCA61DE186}" sibTransId="{832133E5-B5D0-4088-BB7A-E900BD71E204}"/>
    <dgm:cxn modelId="{119ADF93-3DE7-4C68-9B28-5D028FBC6EDF}" type="presOf" srcId="{6E201D2C-ABEF-49F0-B565-591A87CFD5E3}" destId="{3DB6B4BD-016A-4CBA-9C63-F1BCCBB20672}" srcOrd="0" destOrd="0" presId="urn:microsoft.com/office/officeart/2018/2/layout/IconVerticalSolidList"/>
    <dgm:cxn modelId="{6310019C-991B-4150-A05D-327354E6E333}" srcId="{53B0195F-C53C-40D4-A268-D1F467577FAC}" destId="{91DAEB9D-37A7-4FCF-8457-711444AA3785}" srcOrd="1" destOrd="0" parTransId="{6B7851B5-5402-4F30-96ED-DBF961B21DE9}" sibTransId="{2E449BF5-4F1E-4973-B49D-6C4BEB216EE7}"/>
    <dgm:cxn modelId="{A175AACE-0107-4C69-AFA1-7729CD1665B2}" type="presOf" srcId="{5E7EC299-863B-41ED-85EB-AE970F1D731B}" destId="{D1871333-A2AA-45E7-9BB2-39EE0544724D}" srcOrd="0" destOrd="0" presId="urn:microsoft.com/office/officeart/2018/2/layout/IconVerticalSolidList"/>
    <dgm:cxn modelId="{7B7851F1-AE16-49CC-95AA-C9294BA223B0}" type="presParOf" srcId="{E81498D2-4B0D-4A70-B66F-01E4AE29ABD4}" destId="{6B5E1B7B-080C-4DC0-A88C-D3510A3855C5}" srcOrd="0" destOrd="0" presId="urn:microsoft.com/office/officeart/2018/2/layout/IconVerticalSolidList"/>
    <dgm:cxn modelId="{4693A2A7-D244-4250-9A6B-AF9DD6F6AE0C}" type="presParOf" srcId="{6B5E1B7B-080C-4DC0-A88C-D3510A3855C5}" destId="{3F8B3012-84D0-4698-B6B4-47ACC0C27187}" srcOrd="0" destOrd="0" presId="urn:microsoft.com/office/officeart/2018/2/layout/IconVerticalSolidList"/>
    <dgm:cxn modelId="{5F79335B-71EC-49CF-A49E-6EDB485CE283}" type="presParOf" srcId="{6B5E1B7B-080C-4DC0-A88C-D3510A3855C5}" destId="{FF911AF9-D3FA-40CD-96C4-834C698C76B9}" srcOrd="1" destOrd="0" presId="urn:microsoft.com/office/officeart/2018/2/layout/IconVerticalSolidList"/>
    <dgm:cxn modelId="{37F82F4A-FBC7-43BF-B1DB-B02B078B53EF}" type="presParOf" srcId="{6B5E1B7B-080C-4DC0-A88C-D3510A3855C5}" destId="{A6831458-D2BC-4C92-BD6C-BC1AAE773C0F}" srcOrd="2" destOrd="0" presId="urn:microsoft.com/office/officeart/2018/2/layout/IconVerticalSolidList"/>
    <dgm:cxn modelId="{4BF26398-9BDA-4DCF-BABE-A8DF5EF44130}" type="presParOf" srcId="{6B5E1B7B-080C-4DC0-A88C-D3510A3855C5}" destId="{D1871333-A2AA-45E7-9BB2-39EE0544724D}" srcOrd="3" destOrd="0" presId="urn:microsoft.com/office/officeart/2018/2/layout/IconVerticalSolidList"/>
    <dgm:cxn modelId="{F39F80B3-C4E6-458E-9793-61A95FD82EE3}" type="presParOf" srcId="{E81498D2-4B0D-4A70-B66F-01E4AE29ABD4}" destId="{1F0D8C35-0F64-4546-9E56-A16BC463C00D}" srcOrd="1" destOrd="0" presId="urn:microsoft.com/office/officeart/2018/2/layout/IconVerticalSolidList"/>
    <dgm:cxn modelId="{B9F1D6BE-CB9E-4A51-A780-B0A1D7381CFA}" type="presParOf" srcId="{E81498D2-4B0D-4A70-B66F-01E4AE29ABD4}" destId="{A9A53D69-B882-4EA9-AF9C-82FB560BDE66}" srcOrd="2" destOrd="0" presId="urn:microsoft.com/office/officeart/2018/2/layout/IconVerticalSolidList"/>
    <dgm:cxn modelId="{876101D8-7FBA-4EDE-AE82-B05DD76EBC68}" type="presParOf" srcId="{A9A53D69-B882-4EA9-AF9C-82FB560BDE66}" destId="{91907164-F2D4-461C-A35D-70979D7FEDD3}" srcOrd="0" destOrd="0" presId="urn:microsoft.com/office/officeart/2018/2/layout/IconVerticalSolidList"/>
    <dgm:cxn modelId="{20A90DD6-EFBA-42C3-9724-05AD8E1ED6BE}" type="presParOf" srcId="{A9A53D69-B882-4EA9-AF9C-82FB560BDE66}" destId="{E40F86F0-7495-4524-9231-2B485635432C}" srcOrd="1" destOrd="0" presId="urn:microsoft.com/office/officeart/2018/2/layout/IconVerticalSolidList"/>
    <dgm:cxn modelId="{FCAF7E9A-2009-4B1B-8535-3A31FAAC05C4}" type="presParOf" srcId="{A9A53D69-B882-4EA9-AF9C-82FB560BDE66}" destId="{FBB58163-247B-4297-B2D8-DEB1CDD48261}" srcOrd="2" destOrd="0" presId="urn:microsoft.com/office/officeart/2018/2/layout/IconVerticalSolidList"/>
    <dgm:cxn modelId="{4F71C416-6600-46DF-8B1E-486956A302CD}" type="presParOf" srcId="{A9A53D69-B882-4EA9-AF9C-82FB560BDE66}" destId="{14C7E719-6317-42DA-A21C-DAC733E40AD9}" srcOrd="3" destOrd="0" presId="urn:microsoft.com/office/officeart/2018/2/layout/IconVerticalSolidList"/>
    <dgm:cxn modelId="{EB2BDA86-9300-4A41-A13B-55CC6F1D67B0}" type="presParOf" srcId="{E81498D2-4B0D-4A70-B66F-01E4AE29ABD4}" destId="{561F172A-3C87-4007-9307-68E45D69338D}" srcOrd="3" destOrd="0" presId="urn:microsoft.com/office/officeart/2018/2/layout/IconVerticalSolidList"/>
    <dgm:cxn modelId="{38DB334E-0269-49A6-BFA7-FD58EE97E2FA}" type="presParOf" srcId="{E81498D2-4B0D-4A70-B66F-01E4AE29ABD4}" destId="{1E11C3EF-E474-453D-B70A-484D44BDCA4A}" srcOrd="4" destOrd="0" presId="urn:microsoft.com/office/officeart/2018/2/layout/IconVerticalSolidList"/>
    <dgm:cxn modelId="{E7FBF189-70D8-43BC-9631-BA66D1B32CC4}" type="presParOf" srcId="{1E11C3EF-E474-453D-B70A-484D44BDCA4A}" destId="{92E5D5BE-B766-4E41-B7D2-6EC3714664D8}" srcOrd="0" destOrd="0" presId="urn:microsoft.com/office/officeart/2018/2/layout/IconVerticalSolidList"/>
    <dgm:cxn modelId="{2A62F7B7-75B2-4B25-AD6C-9A8A6BEBC8A3}" type="presParOf" srcId="{1E11C3EF-E474-453D-B70A-484D44BDCA4A}" destId="{FB9F1B3D-E22C-419B-847D-48E7E09D11B7}" srcOrd="1" destOrd="0" presId="urn:microsoft.com/office/officeart/2018/2/layout/IconVerticalSolidList"/>
    <dgm:cxn modelId="{93A0CB60-5821-400A-9656-83F3D9082352}" type="presParOf" srcId="{1E11C3EF-E474-453D-B70A-484D44BDCA4A}" destId="{36EE3B4A-32AE-462E-BAA8-8CCFE6466A0F}" srcOrd="2" destOrd="0" presId="urn:microsoft.com/office/officeart/2018/2/layout/IconVerticalSolidList"/>
    <dgm:cxn modelId="{55F89904-E12A-47A1-A1FA-88E601350D31}" type="presParOf" srcId="{1E11C3EF-E474-453D-B70A-484D44BDCA4A}" destId="{3DB6B4BD-016A-4CBA-9C63-F1BCCBB206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8F1245-22C6-494D-8218-8B999F4CA8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5D4D6D4-F949-45A2-BC6E-719C03D24667}">
      <dgm:prSet/>
      <dgm:spPr/>
      <dgm:t>
        <a:bodyPr/>
        <a:lstStyle/>
        <a:p>
          <a:r>
            <a:rPr lang="en-US"/>
            <a:t>Loan capitalization is available through both the EPA and USDA for rural wastewater treatment and sewer installations. Locally, USDA has been the leading partner in financing these facilities for municipalities. </a:t>
          </a:r>
        </a:p>
      </dgm:t>
    </dgm:pt>
    <dgm:pt modelId="{430CB1C1-1B45-4718-9879-1A644DF4B98F}" type="parTrans" cxnId="{D0F53F35-CFD4-4E1C-A457-ED80245C6C2F}">
      <dgm:prSet/>
      <dgm:spPr/>
      <dgm:t>
        <a:bodyPr/>
        <a:lstStyle/>
        <a:p>
          <a:endParaRPr lang="en-US"/>
        </a:p>
      </dgm:t>
    </dgm:pt>
    <dgm:pt modelId="{91B24BFB-CF21-4A93-BD06-6F9DC070B90F}" type="sibTrans" cxnId="{D0F53F35-CFD4-4E1C-A457-ED80245C6C2F}">
      <dgm:prSet/>
      <dgm:spPr/>
      <dgm:t>
        <a:bodyPr/>
        <a:lstStyle/>
        <a:p>
          <a:endParaRPr lang="en-US"/>
        </a:p>
      </dgm:t>
    </dgm:pt>
    <dgm:pt modelId="{01496D41-BD22-47FA-97BB-E1655064C8F6}">
      <dgm:prSet/>
      <dgm:spPr/>
      <dgm:t>
        <a:bodyPr/>
        <a:lstStyle/>
        <a:p>
          <a:r>
            <a:rPr lang="en-US" dirty="0"/>
            <a:t>Irvington can clearly finance the installation of a sewer line connected to Kilmarnock for the central (King Carter Drive and Irvington Road) portion of the town; covering both the Town Commons and Restaurant/Hotel Business district with a Meals Tax.</a:t>
          </a:r>
        </a:p>
      </dgm:t>
    </dgm:pt>
    <dgm:pt modelId="{CEF5DE83-67FC-49B7-B747-7F41B838717E}" type="parTrans" cxnId="{F677B5F3-5A24-48B8-87B3-AB940E1E1196}">
      <dgm:prSet/>
      <dgm:spPr/>
      <dgm:t>
        <a:bodyPr/>
        <a:lstStyle/>
        <a:p>
          <a:endParaRPr lang="en-US"/>
        </a:p>
      </dgm:t>
    </dgm:pt>
    <dgm:pt modelId="{5DDB032B-9B29-44BA-BC8C-BB6F61366377}" type="sibTrans" cxnId="{F677B5F3-5A24-48B8-87B3-AB940E1E1196}">
      <dgm:prSet/>
      <dgm:spPr/>
      <dgm:t>
        <a:bodyPr/>
        <a:lstStyle/>
        <a:p>
          <a:endParaRPr lang="en-US"/>
        </a:p>
      </dgm:t>
    </dgm:pt>
    <dgm:pt modelId="{FB3C78C7-D6FF-4DA8-88E1-49DA2FD1252A}" type="pres">
      <dgm:prSet presAssocID="{968F1245-22C6-494D-8218-8B999F4CA829}" presName="linear" presStyleCnt="0">
        <dgm:presLayoutVars>
          <dgm:animLvl val="lvl"/>
          <dgm:resizeHandles val="exact"/>
        </dgm:presLayoutVars>
      </dgm:prSet>
      <dgm:spPr/>
    </dgm:pt>
    <dgm:pt modelId="{5A60F934-6DD8-448A-8A0D-1670C3AA6391}" type="pres">
      <dgm:prSet presAssocID="{55D4D6D4-F949-45A2-BC6E-719C03D24667}" presName="parentText" presStyleLbl="node1" presStyleIdx="0" presStyleCnt="2">
        <dgm:presLayoutVars>
          <dgm:chMax val="0"/>
          <dgm:bulletEnabled val="1"/>
        </dgm:presLayoutVars>
      </dgm:prSet>
      <dgm:spPr/>
    </dgm:pt>
    <dgm:pt modelId="{FD477BB8-65B9-44DA-B04E-4829A604B38C}" type="pres">
      <dgm:prSet presAssocID="{91B24BFB-CF21-4A93-BD06-6F9DC070B90F}" presName="spacer" presStyleCnt="0"/>
      <dgm:spPr/>
    </dgm:pt>
    <dgm:pt modelId="{8179607B-668E-4187-8B7A-E1DA052AF9D2}" type="pres">
      <dgm:prSet presAssocID="{01496D41-BD22-47FA-97BB-E1655064C8F6}" presName="parentText" presStyleLbl="node1" presStyleIdx="1" presStyleCnt="2">
        <dgm:presLayoutVars>
          <dgm:chMax val="0"/>
          <dgm:bulletEnabled val="1"/>
        </dgm:presLayoutVars>
      </dgm:prSet>
      <dgm:spPr/>
    </dgm:pt>
  </dgm:ptLst>
  <dgm:cxnLst>
    <dgm:cxn modelId="{9B865E24-A9F7-41BB-BD7C-5B045C9E8A3E}" type="presOf" srcId="{968F1245-22C6-494D-8218-8B999F4CA829}" destId="{FB3C78C7-D6FF-4DA8-88E1-49DA2FD1252A}" srcOrd="0" destOrd="0" presId="urn:microsoft.com/office/officeart/2005/8/layout/vList2"/>
    <dgm:cxn modelId="{D0F53F35-CFD4-4E1C-A457-ED80245C6C2F}" srcId="{968F1245-22C6-494D-8218-8B999F4CA829}" destId="{55D4D6D4-F949-45A2-BC6E-719C03D24667}" srcOrd="0" destOrd="0" parTransId="{430CB1C1-1B45-4718-9879-1A644DF4B98F}" sibTransId="{91B24BFB-CF21-4A93-BD06-6F9DC070B90F}"/>
    <dgm:cxn modelId="{D66903A2-B962-4366-A768-471D8E13FA29}" type="presOf" srcId="{01496D41-BD22-47FA-97BB-E1655064C8F6}" destId="{8179607B-668E-4187-8B7A-E1DA052AF9D2}" srcOrd="0" destOrd="0" presId="urn:microsoft.com/office/officeart/2005/8/layout/vList2"/>
    <dgm:cxn modelId="{00AA18E4-507D-43A5-8C0D-CBB35215AE60}" type="presOf" srcId="{55D4D6D4-F949-45A2-BC6E-719C03D24667}" destId="{5A60F934-6DD8-448A-8A0D-1670C3AA6391}" srcOrd="0" destOrd="0" presId="urn:microsoft.com/office/officeart/2005/8/layout/vList2"/>
    <dgm:cxn modelId="{F677B5F3-5A24-48B8-87B3-AB940E1E1196}" srcId="{968F1245-22C6-494D-8218-8B999F4CA829}" destId="{01496D41-BD22-47FA-97BB-E1655064C8F6}" srcOrd="1" destOrd="0" parTransId="{CEF5DE83-67FC-49B7-B747-7F41B838717E}" sibTransId="{5DDB032B-9B29-44BA-BC8C-BB6F61366377}"/>
    <dgm:cxn modelId="{DDF6064E-43B4-48C3-829B-5DA3955AE585}" type="presParOf" srcId="{FB3C78C7-D6FF-4DA8-88E1-49DA2FD1252A}" destId="{5A60F934-6DD8-448A-8A0D-1670C3AA6391}" srcOrd="0" destOrd="0" presId="urn:microsoft.com/office/officeart/2005/8/layout/vList2"/>
    <dgm:cxn modelId="{8DEFFDBF-F657-447E-B49D-8DE2FF815288}" type="presParOf" srcId="{FB3C78C7-D6FF-4DA8-88E1-49DA2FD1252A}" destId="{FD477BB8-65B9-44DA-B04E-4829A604B38C}" srcOrd="1" destOrd="0" presId="urn:microsoft.com/office/officeart/2005/8/layout/vList2"/>
    <dgm:cxn modelId="{0C9F25D3-8793-4E99-A2FD-740394699BE7}" type="presParOf" srcId="{FB3C78C7-D6FF-4DA8-88E1-49DA2FD1252A}" destId="{8179607B-668E-4187-8B7A-E1DA052AF9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34D0-B216-4BAD-ACA2-0FDE637F3577}">
      <dsp:nvSpPr>
        <dsp:cNvPr id="0" name=""/>
        <dsp:cNvSpPr/>
      </dsp:nvSpPr>
      <dsp:spPr>
        <a:xfrm>
          <a:off x="0" y="74484"/>
          <a:ext cx="469773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a:t>Business:</a:t>
          </a:r>
          <a:endParaRPr lang="en-US" sz="1900" kern="1200"/>
        </a:p>
      </dsp:txBody>
      <dsp:txXfrm>
        <a:off x="22246" y="96730"/>
        <a:ext cx="4653238" cy="411223"/>
      </dsp:txXfrm>
    </dsp:sp>
    <dsp:sp modelId="{28BFFC6B-0A1E-4C5D-9D4D-B6016FE86A1B}">
      <dsp:nvSpPr>
        <dsp:cNvPr id="0" name=""/>
        <dsp:cNvSpPr/>
      </dsp:nvSpPr>
      <dsp:spPr>
        <a:xfrm>
          <a:off x="0" y="530199"/>
          <a:ext cx="4697730" cy="3539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u="sng" kern="1200"/>
            <a:t>The Tides Inn: </a:t>
          </a:r>
          <a:endParaRPr lang="en-US" sz="1500" kern="1200"/>
        </a:p>
        <a:p>
          <a:pPr marL="228600" lvl="2" indent="-114300" algn="l" defTabSz="666750">
            <a:lnSpc>
              <a:spcPct val="90000"/>
            </a:lnSpc>
            <a:spcBef>
              <a:spcPct val="0"/>
            </a:spcBef>
            <a:spcAft>
              <a:spcPct val="20000"/>
            </a:spcAft>
            <a:buChar char="•"/>
          </a:pPr>
          <a:r>
            <a:rPr lang="en-US" sz="1500" kern="1200"/>
            <a:t>Wants to get out of operating wastewater treatment plants</a:t>
          </a:r>
        </a:p>
        <a:p>
          <a:pPr marL="228600" lvl="2" indent="-114300" algn="l" defTabSz="666750">
            <a:lnSpc>
              <a:spcPct val="90000"/>
            </a:lnSpc>
            <a:spcBef>
              <a:spcPct val="0"/>
            </a:spcBef>
            <a:spcAft>
              <a:spcPct val="20000"/>
            </a:spcAft>
            <a:buChar char="•"/>
          </a:pPr>
          <a:r>
            <a:rPr lang="en-US" sz="1500" kern="1200"/>
            <a:t>Shutting down their treatment plants will likely allow the central branch of Carters Creek to be closed to shellfish harvesting seasonally versus the current year-round. </a:t>
          </a:r>
        </a:p>
        <a:p>
          <a:pPr marL="114300" lvl="1" indent="-114300" algn="l" defTabSz="666750">
            <a:lnSpc>
              <a:spcPct val="90000"/>
            </a:lnSpc>
            <a:spcBef>
              <a:spcPct val="0"/>
            </a:spcBef>
            <a:spcAft>
              <a:spcPct val="20000"/>
            </a:spcAft>
            <a:buChar char="•"/>
          </a:pPr>
          <a:r>
            <a:rPr lang="en-US" sz="1500" u="sng" kern="1200"/>
            <a:t>ICN/King Carter Holdings:</a:t>
          </a:r>
          <a:endParaRPr lang="en-US" sz="1500" kern="1200"/>
        </a:p>
        <a:p>
          <a:pPr marL="228600" lvl="2" indent="-114300" algn="l" defTabSz="666750">
            <a:lnSpc>
              <a:spcPct val="90000"/>
            </a:lnSpc>
            <a:spcBef>
              <a:spcPct val="0"/>
            </a:spcBef>
            <a:spcAft>
              <a:spcPct val="20000"/>
            </a:spcAft>
            <a:buChar char="•"/>
          </a:pPr>
          <a:r>
            <a:rPr lang="en-US" sz="1500" kern="1200"/>
            <a:t>Considers central collection system important to development plans for business district</a:t>
          </a:r>
        </a:p>
        <a:p>
          <a:pPr marL="228600" lvl="2" indent="-114300" algn="l" defTabSz="666750">
            <a:lnSpc>
              <a:spcPct val="90000"/>
            </a:lnSpc>
            <a:spcBef>
              <a:spcPct val="0"/>
            </a:spcBef>
            <a:spcAft>
              <a:spcPct val="20000"/>
            </a:spcAft>
            <a:buChar char="•"/>
          </a:pPr>
          <a:r>
            <a:rPr lang="en-US" sz="1500" kern="1200"/>
            <a:t>Considers central collection system important to development of Farm Road property</a:t>
          </a:r>
        </a:p>
        <a:p>
          <a:pPr marL="114300" lvl="1" indent="-114300" algn="l" defTabSz="666750">
            <a:lnSpc>
              <a:spcPct val="90000"/>
            </a:lnSpc>
            <a:spcBef>
              <a:spcPct val="0"/>
            </a:spcBef>
            <a:spcAft>
              <a:spcPct val="20000"/>
            </a:spcAft>
            <a:buChar char="•"/>
          </a:pPr>
          <a:r>
            <a:rPr lang="en-US" sz="1500" u="sng" kern="1200"/>
            <a:t>Vineyard Meadows:</a:t>
          </a:r>
          <a:endParaRPr lang="en-US" sz="1500" kern="1200"/>
        </a:p>
        <a:p>
          <a:pPr marL="228600" lvl="2" indent="-114300" algn="l" defTabSz="666750">
            <a:lnSpc>
              <a:spcPct val="90000"/>
            </a:lnSpc>
            <a:spcBef>
              <a:spcPct val="0"/>
            </a:spcBef>
            <a:spcAft>
              <a:spcPct val="20000"/>
            </a:spcAft>
            <a:buChar char="•"/>
          </a:pPr>
          <a:r>
            <a:rPr lang="en-US" sz="1500" kern="1200"/>
            <a:t>Considers central collection system important to future development</a:t>
          </a:r>
        </a:p>
      </dsp:txBody>
      <dsp:txXfrm>
        <a:off x="0" y="530199"/>
        <a:ext cx="4697730" cy="3539699"/>
      </dsp:txXfrm>
    </dsp:sp>
    <dsp:sp modelId="{FFEE8656-7670-4DEB-AD16-24C2D6E8A29B}">
      <dsp:nvSpPr>
        <dsp:cNvPr id="0" name=""/>
        <dsp:cNvSpPr/>
      </dsp:nvSpPr>
      <dsp:spPr>
        <a:xfrm>
          <a:off x="0" y="4069898"/>
          <a:ext cx="4697730"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a:t>Residential:</a:t>
          </a:r>
          <a:endParaRPr lang="en-US" sz="1900" kern="1200"/>
        </a:p>
      </dsp:txBody>
      <dsp:txXfrm>
        <a:off x="22246" y="4092144"/>
        <a:ext cx="4653238" cy="411223"/>
      </dsp:txXfrm>
    </dsp:sp>
    <dsp:sp modelId="{2667F69F-6B12-4D5F-8905-3708709157B2}">
      <dsp:nvSpPr>
        <dsp:cNvPr id="0" name=""/>
        <dsp:cNvSpPr/>
      </dsp:nvSpPr>
      <dsp:spPr>
        <a:xfrm>
          <a:off x="0" y="4525613"/>
          <a:ext cx="4697730"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Due to lack of maintenance, poor soil conditions some homeowners have had to replace their existing systems over the years often with advanced systems. Some still have issues in periods of heavy rain.</a:t>
          </a:r>
        </a:p>
      </dsp:txBody>
      <dsp:txXfrm>
        <a:off x="0" y="4525613"/>
        <a:ext cx="4697730" cy="904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24172-A15D-48D9-A0B3-3698D7FE0503}">
      <dsp:nvSpPr>
        <dsp:cNvPr id="0" name=""/>
        <dsp:cNvSpPr/>
      </dsp:nvSpPr>
      <dsp:spPr>
        <a:xfrm>
          <a:off x="0" y="9143"/>
          <a:ext cx="4697730"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u="sng" kern="1200" dirty="0"/>
            <a:t>A. Conventional and AOSS </a:t>
          </a:r>
          <a:r>
            <a:rPr lang="en-US" sz="1600" kern="1200" dirty="0"/>
            <a:t>with clustered Decentralized Systems</a:t>
          </a:r>
        </a:p>
      </dsp:txBody>
      <dsp:txXfrm>
        <a:off x="31070" y="40213"/>
        <a:ext cx="4635590" cy="574340"/>
      </dsp:txXfrm>
    </dsp:sp>
    <dsp:sp modelId="{7B56F89D-F65A-4CA9-9FA6-9E304E4FCD82}">
      <dsp:nvSpPr>
        <dsp:cNvPr id="0" name=""/>
        <dsp:cNvSpPr/>
      </dsp:nvSpPr>
      <dsp:spPr>
        <a:xfrm>
          <a:off x="0" y="645623"/>
          <a:ext cx="4697730"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EPA endorses these systems as long term treatment alternatives</a:t>
          </a:r>
        </a:p>
        <a:p>
          <a:pPr marL="114300" lvl="1" indent="-114300" algn="l" defTabSz="533400">
            <a:lnSpc>
              <a:spcPct val="90000"/>
            </a:lnSpc>
            <a:spcBef>
              <a:spcPct val="0"/>
            </a:spcBef>
            <a:spcAft>
              <a:spcPct val="20000"/>
            </a:spcAft>
            <a:buChar char="•"/>
          </a:pPr>
          <a:r>
            <a:rPr lang="en-US" sz="1200" kern="1200"/>
            <a:t>Residents continue to operate and maintain their systems</a:t>
          </a:r>
        </a:p>
        <a:p>
          <a:pPr marL="114300" lvl="1" indent="-114300" algn="l" defTabSz="533400">
            <a:lnSpc>
              <a:spcPct val="90000"/>
            </a:lnSpc>
            <a:spcBef>
              <a:spcPct val="0"/>
            </a:spcBef>
            <a:spcAft>
              <a:spcPct val="20000"/>
            </a:spcAft>
            <a:buChar char="•"/>
          </a:pPr>
          <a:r>
            <a:rPr lang="en-US" sz="1200" kern="1200"/>
            <a:t>New and replacement systems installed as needed</a:t>
          </a:r>
        </a:p>
        <a:p>
          <a:pPr marL="228600" lvl="2" indent="-114300" algn="l" defTabSz="533400">
            <a:lnSpc>
              <a:spcPct val="90000"/>
            </a:lnSpc>
            <a:spcBef>
              <a:spcPct val="0"/>
            </a:spcBef>
            <a:spcAft>
              <a:spcPct val="20000"/>
            </a:spcAft>
            <a:buChar char="•"/>
          </a:pPr>
          <a:r>
            <a:rPr lang="en-US" sz="1200" kern="1200" dirty="0"/>
            <a:t>Conventional system replacement $8,000</a:t>
          </a:r>
        </a:p>
        <a:p>
          <a:pPr marL="228600" lvl="2" indent="-114300" algn="l" defTabSz="533400">
            <a:lnSpc>
              <a:spcPct val="90000"/>
            </a:lnSpc>
            <a:spcBef>
              <a:spcPct val="0"/>
            </a:spcBef>
            <a:spcAft>
              <a:spcPct val="20000"/>
            </a:spcAft>
            <a:buChar char="•"/>
          </a:pPr>
          <a:r>
            <a:rPr lang="en-US" sz="1200" kern="1200" dirty="0"/>
            <a:t>Drain field replacement $4,500</a:t>
          </a:r>
        </a:p>
        <a:p>
          <a:pPr marL="228600" lvl="2" indent="-114300" algn="l" defTabSz="533400">
            <a:lnSpc>
              <a:spcPct val="90000"/>
            </a:lnSpc>
            <a:spcBef>
              <a:spcPct val="0"/>
            </a:spcBef>
            <a:spcAft>
              <a:spcPct val="20000"/>
            </a:spcAft>
            <a:buChar char="•"/>
          </a:pPr>
          <a:r>
            <a:rPr lang="en-US" sz="1200" kern="1200" dirty="0"/>
            <a:t>AOOS replacement $30,000</a:t>
          </a:r>
        </a:p>
      </dsp:txBody>
      <dsp:txXfrm>
        <a:off x="0" y="645623"/>
        <a:ext cx="4697730" cy="1258560"/>
      </dsp:txXfrm>
    </dsp:sp>
    <dsp:sp modelId="{CB75BC77-7C49-4FF9-93D8-9FEC9B9D4B53}">
      <dsp:nvSpPr>
        <dsp:cNvPr id="0" name=""/>
        <dsp:cNvSpPr/>
      </dsp:nvSpPr>
      <dsp:spPr>
        <a:xfrm>
          <a:off x="0" y="1904184"/>
          <a:ext cx="4697730" cy="636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 </a:t>
          </a:r>
          <a:r>
            <a:rPr lang="en-US" sz="1600" u="sng" kern="1200" dirty="0"/>
            <a:t>Town Center  </a:t>
          </a:r>
          <a:r>
            <a:rPr lang="en-US" sz="1600" kern="1200" dirty="0"/>
            <a:t>collection system with treatment by Kilmarnock</a:t>
          </a:r>
        </a:p>
      </dsp:txBody>
      <dsp:txXfrm>
        <a:off x="31070" y="1935254"/>
        <a:ext cx="4635590" cy="574340"/>
      </dsp:txXfrm>
    </dsp:sp>
    <dsp:sp modelId="{6F082077-0F39-44BF-9A64-BEEA4B939B9E}">
      <dsp:nvSpPr>
        <dsp:cNvPr id="0" name=""/>
        <dsp:cNvSpPr/>
      </dsp:nvSpPr>
      <dsp:spPr>
        <a:xfrm>
          <a:off x="0" y="2540664"/>
          <a:ext cx="4697730"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1.4 mile low pressure force main down KC drive and out RT 200 to town limit with 1.8-mile pumping station to Kilmarnock connection</a:t>
          </a:r>
        </a:p>
        <a:p>
          <a:pPr marL="114300" lvl="1" indent="-114300" algn="l" defTabSz="533400">
            <a:lnSpc>
              <a:spcPct val="90000"/>
            </a:lnSpc>
            <a:spcBef>
              <a:spcPct val="0"/>
            </a:spcBef>
            <a:spcAft>
              <a:spcPct val="20000"/>
            </a:spcAft>
            <a:buChar char="•"/>
          </a:pPr>
          <a:r>
            <a:rPr lang="en-US" sz="1200" kern="1200"/>
            <a:t>Assumes 20 resident connections and ICN/King Carter Holdings and Vineyard Meadows connections by them</a:t>
          </a:r>
        </a:p>
        <a:p>
          <a:pPr marL="114300" lvl="1" indent="-114300" algn="l" defTabSz="533400">
            <a:lnSpc>
              <a:spcPct val="90000"/>
            </a:lnSpc>
            <a:spcBef>
              <a:spcPct val="0"/>
            </a:spcBef>
            <a:spcAft>
              <a:spcPct val="20000"/>
            </a:spcAft>
            <a:buChar char="•"/>
          </a:pPr>
          <a:r>
            <a:rPr lang="en-US" sz="1200" kern="1200"/>
            <a:t>Kilmarnock connection fee estimate $10,000 and home connection estimate $2,000</a:t>
          </a:r>
        </a:p>
        <a:p>
          <a:pPr marL="114300" lvl="1" indent="-114300" algn="l" defTabSz="533400">
            <a:lnSpc>
              <a:spcPct val="90000"/>
            </a:lnSpc>
            <a:spcBef>
              <a:spcPct val="0"/>
            </a:spcBef>
            <a:spcAft>
              <a:spcPct val="20000"/>
            </a:spcAft>
            <a:buChar char="•"/>
          </a:pPr>
          <a:r>
            <a:rPr lang="en-US" sz="1200" kern="1200"/>
            <a:t>Best Guess Capital cost: $2.4 million, range $2.3 to $3.2 million</a:t>
          </a:r>
        </a:p>
      </dsp:txBody>
      <dsp:txXfrm>
        <a:off x="0" y="2540664"/>
        <a:ext cx="4697730" cy="1324800"/>
      </dsp:txXfrm>
    </dsp:sp>
    <dsp:sp modelId="{E84257B7-7299-4A51-8F9D-966431D59774}">
      <dsp:nvSpPr>
        <dsp:cNvPr id="0" name=""/>
        <dsp:cNvSpPr/>
      </dsp:nvSpPr>
      <dsp:spPr>
        <a:xfrm>
          <a:off x="0" y="3865464"/>
          <a:ext cx="4697730" cy="636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 </a:t>
          </a:r>
          <a:r>
            <a:rPr lang="en-US" sz="1600" u="sng" kern="1200" dirty="0"/>
            <a:t>Complete Town </a:t>
          </a:r>
          <a:r>
            <a:rPr lang="en-US" sz="1600" kern="1200" dirty="0"/>
            <a:t>collection system with treatment by Kilmarnock</a:t>
          </a:r>
        </a:p>
      </dsp:txBody>
      <dsp:txXfrm>
        <a:off x="31070" y="3896534"/>
        <a:ext cx="4635590" cy="574340"/>
      </dsp:txXfrm>
    </dsp:sp>
    <dsp:sp modelId="{45A76D2A-D378-4C8E-A9FB-1E95668A97EC}">
      <dsp:nvSpPr>
        <dsp:cNvPr id="0" name=""/>
        <dsp:cNvSpPr/>
      </dsp:nvSpPr>
      <dsp:spPr>
        <a:xfrm>
          <a:off x="0" y="4501944"/>
          <a:ext cx="469773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Estimate 8 miles of low pressure force main through Town with 1.8 miles with pumping station to Kilmarnock connection</a:t>
          </a:r>
        </a:p>
        <a:p>
          <a:pPr marL="114300" lvl="1" indent="-114300" algn="l" defTabSz="533400">
            <a:lnSpc>
              <a:spcPct val="90000"/>
            </a:lnSpc>
            <a:spcBef>
              <a:spcPct val="0"/>
            </a:spcBef>
            <a:spcAft>
              <a:spcPct val="20000"/>
            </a:spcAft>
            <a:buChar char="•"/>
          </a:pPr>
          <a:r>
            <a:rPr lang="en-US" sz="1200" kern="1200"/>
            <a:t>380 potential connections with assumed 266 actual connections</a:t>
          </a:r>
        </a:p>
        <a:p>
          <a:pPr marL="114300" lvl="1" indent="-114300" algn="l" defTabSz="533400">
            <a:lnSpc>
              <a:spcPct val="90000"/>
            </a:lnSpc>
            <a:spcBef>
              <a:spcPct val="0"/>
            </a:spcBef>
            <a:spcAft>
              <a:spcPct val="20000"/>
            </a:spcAft>
            <a:buChar char="•"/>
          </a:pPr>
          <a:r>
            <a:rPr lang="en-US" sz="1200" kern="1200"/>
            <a:t>Kilmarnock connection fee $10,000 and home connection $2,000</a:t>
          </a:r>
        </a:p>
        <a:p>
          <a:pPr marL="114300" lvl="1" indent="-114300" algn="l" defTabSz="533400">
            <a:lnSpc>
              <a:spcPct val="90000"/>
            </a:lnSpc>
            <a:spcBef>
              <a:spcPct val="0"/>
            </a:spcBef>
            <a:spcAft>
              <a:spcPct val="20000"/>
            </a:spcAft>
            <a:buChar char="•"/>
          </a:pPr>
          <a:r>
            <a:rPr lang="en-US" sz="1200" kern="1200"/>
            <a:t>Best Guess Capital cost: $7.5 million, range $7.2 to $9.8 million</a:t>
          </a:r>
        </a:p>
      </dsp:txBody>
      <dsp:txXfrm>
        <a:off x="0" y="4501944"/>
        <a:ext cx="4697730" cy="99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B3012-84D0-4698-B6B4-47ACC0C27187}">
      <dsp:nvSpPr>
        <dsp:cNvPr id="0" name=""/>
        <dsp:cNvSpPr/>
      </dsp:nvSpPr>
      <dsp:spPr>
        <a:xfrm>
          <a:off x="0" y="178509"/>
          <a:ext cx="8663474" cy="8143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11AF9-D3FA-40CD-96C4-834C698C76B9}">
      <dsp:nvSpPr>
        <dsp:cNvPr id="0" name=""/>
        <dsp:cNvSpPr/>
      </dsp:nvSpPr>
      <dsp:spPr>
        <a:xfrm>
          <a:off x="246341" y="361738"/>
          <a:ext cx="447893" cy="4478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871333-A2AA-45E7-9BB2-39EE0544724D}">
      <dsp:nvSpPr>
        <dsp:cNvPr id="0" name=""/>
        <dsp:cNvSpPr/>
      </dsp:nvSpPr>
      <dsp:spPr>
        <a:xfrm>
          <a:off x="940575" y="203736"/>
          <a:ext cx="7693520" cy="6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66" tIns="73066" rIns="73066" bIns="73066" numCol="1" spcCol="1270" anchor="ctr" anchorCtr="0">
          <a:noAutofit/>
        </a:bodyPr>
        <a:lstStyle/>
        <a:p>
          <a:pPr marL="0" lvl="0" indent="0" algn="l" defTabSz="622300">
            <a:lnSpc>
              <a:spcPct val="100000"/>
            </a:lnSpc>
            <a:spcBef>
              <a:spcPct val="0"/>
            </a:spcBef>
            <a:spcAft>
              <a:spcPct val="35000"/>
            </a:spcAft>
            <a:buNone/>
          </a:pPr>
          <a:r>
            <a:rPr lang="en-US" sz="1400" kern="1200" dirty="0"/>
            <a:t>Irvington will not likely qualify for much if any standard grant funding by the state of Virginia through the Community Development Block Grant (CDBG) program due to the income levels of Irvington residents and lack of blight. </a:t>
          </a:r>
        </a:p>
      </dsp:txBody>
      <dsp:txXfrm>
        <a:off x="940575" y="203736"/>
        <a:ext cx="7693520" cy="639930"/>
      </dsp:txXfrm>
    </dsp:sp>
    <dsp:sp modelId="{91907164-F2D4-461C-A35D-70979D7FEDD3}">
      <dsp:nvSpPr>
        <dsp:cNvPr id="0" name=""/>
        <dsp:cNvSpPr/>
      </dsp:nvSpPr>
      <dsp:spPr>
        <a:xfrm>
          <a:off x="0" y="1386429"/>
          <a:ext cx="8663474" cy="814350"/>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sp>
    <dsp:sp modelId="{E40F86F0-7495-4524-9231-2B485635432C}">
      <dsp:nvSpPr>
        <dsp:cNvPr id="0" name=""/>
        <dsp:cNvSpPr/>
      </dsp:nvSpPr>
      <dsp:spPr>
        <a:xfrm>
          <a:off x="246341" y="1569658"/>
          <a:ext cx="447893" cy="4478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C7E719-6317-42DA-A21C-DAC733E40AD9}">
      <dsp:nvSpPr>
        <dsp:cNvPr id="0" name=""/>
        <dsp:cNvSpPr/>
      </dsp:nvSpPr>
      <dsp:spPr>
        <a:xfrm>
          <a:off x="940575" y="1209371"/>
          <a:ext cx="7693520" cy="109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26" tIns="78826" rIns="78826" bIns="78826" numCol="1" spcCol="1270" anchor="ctr" anchorCtr="0">
          <a:noAutofit/>
        </a:bodyPr>
        <a:lstStyle/>
        <a:p>
          <a:pPr marL="0" lvl="0" indent="0" algn="l" defTabSz="622300">
            <a:lnSpc>
              <a:spcPct val="100000"/>
            </a:lnSpc>
            <a:spcBef>
              <a:spcPct val="0"/>
            </a:spcBef>
            <a:spcAft>
              <a:spcPct val="35000"/>
            </a:spcAft>
            <a:buNone/>
          </a:pPr>
          <a:r>
            <a:rPr lang="en-US" sz="1400" kern="1200" dirty="0"/>
            <a:t>A CDBG planning grant to study and build a long-term plan is applicable but given the ARPA funds on-hand with the Town of Irvington, this would not seem necessary. A complete professional engineering report and cost estimate can be completed with ARPA funds. </a:t>
          </a:r>
        </a:p>
      </dsp:txBody>
      <dsp:txXfrm>
        <a:off x="940575" y="1209371"/>
        <a:ext cx="7693520" cy="1098929"/>
      </dsp:txXfrm>
    </dsp:sp>
    <dsp:sp modelId="{92E5D5BE-B766-4E41-B7D2-6EC3714664D8}">
      <dsp:nvSpPr>
        <dsp:cNvPr id="0" name=""/>
        <dsp:cNvSpPr/>
      </dsp:nvSpPr>
      <dsp:spPr>
        <a:xfrm>
          <a:off x="0" y="2576480"/>
          <a:ext cx="8663474" cy="8143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F1B3D-E22C-419B-847D-48E7E09D11B7}">
      <dsp:nvSpPr>
        <dsp:cNvPr id="0" name=""/>
        <dsp:cNvSpPr/>
      </dsp:nvSpPr>
      <dsp:spPr>
        <a:xfrm>
          <a:off x="246341" y="2759709"/>
          <a:ext cx="447893" cy="4478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6B4BD-016A-4CBA-9C63-F1BCCBB20672}">
      <dsp:nvSpPr>
        <dsp:cNvPr id="0" name=""/>
        <dsp:cNvSpPr/>
      </dsp:nvSpPr>
      <dsp:spPr>
        <a:xfrm>
          <a:off x="940575" y="2524812"/>
          <a:ext cx="7693520" cy="8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826" tIns="78826" rIns="78826" bIns="78826" numCol="1" spcCol="1270" anchor="ctr" anchorCtr="0">
          <a:noAutofit/>
        </a:bodyPr>
        <a:lstStyle/>
        <a:p>
          <a:pPr marL="0" lvl="0" indent="0" algn="l" defTabSz="622300">
            <a:lnSpc>
              <a:spcPct val="100000"/>
            </a:lnSpc>
            <a:spcBef>
              <a:spcPct val="0"/>
            </a:spcBef>
            <a:spcAft>
              <a:spcPct val="35000"/>
            </a:spcAft>
            <a:buNone/>
          </a:pPr>
          <a:r>
            <a:rPr lang="en-US" sz="1400" kern="1200" dirty="0"/>
            <a:t>All grants require well-laid plans, leveraged investments, relationship development, and time to develop. While Irvington residents and businesses may not qualify for CDBG funding, there are many other federal and private sources of funding. This initial survey was not exhaustive in determining all sources. </a:t>
          </a:r>
        </a:p>
      </dsp:txBody>
      <dsp:txXfrm>
        <a:off x="940575" y="2524812"/>
        <a:ext cx="7693520" cy="848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0F934-6DD8-448A-8A0D-1670C3AA6391}">
      <dsp:nvSpPr>
        <dsp:cNvPr id="0" name=""/>
        <dsp:cNvSpPr/>
      </dsp:nvSpPr>
      <dsp:spPr>
        <a:xfrm>
          <a:off x="0" y="11543"/>
          <a:ext cx="4697730" cy="23809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Loan capitalization is available through both the EPA and USDA for rural wastewater treatment and sewer installations. Locally, USDA has been the leading partner in financing these facilities for municipalities. </a:t>
          </a:r>
        </a:p>
      </dsp:txBody>
      <dsp:txXfrm>
        <a:off x="116228" y="127771"/>
        <a:ext cx="4465274" cy="2148494"/>
      </dsp:txXfrm>
    </dsp:sp>
    <dsp:sp modelId="{8179607B-668E-4187-8B7A-E1DA052AF9D2}">
      <dsp:nvSpPr>
        <dsp:cNvPr id="0" name=""/>
        <dsp:cNvSpPr/>
      </dsp:nvSpPr>
      <dsp:spPr>
        <a:xfrm>
          <a:off x="0" y="2450094"/>
          <a:ext cx="4697730" cy="23809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Irvington can clearly finance the installation of a sewer line connected to Kilmarnock for the central (King Carter Drive and Irvington Road) portion of the town; covering both the Town Commons and Restaurant/Hotel Business district with a Meals Tax.</a:t>
          </a:r>
        </a:p>
      </dsp:txBody>
      <dsp:txXfrm>
        <a:off x="116228" y="2566322"/>
        <a:ext cx="4465274" cy="21484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183FB-0B8C-C247-B98D-8998C75876A3}" type="datetimeFigureOut">
              <a:rPr lang="en-US" smtClean="0"/>
              <a:t>5/16/22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AB333-EAF5-D04D-AFA3-3E6B858D10E6}" type="slidenum">
              <a:rPr lang="en-US" smtClean="0"/>
              <a:t>‹#›</a:t>
            </a:fld>
            <a:endParaRPr lang="en-US"/>
          </a:p>
        </p:txBody>
      </p:sp>
    </p:spTree>
    <p:extLst>
      <p:ext uri="{BB962C8B-B14F-4D97-AF65-F5344CB8AC3E}">
        <p14:creationId xmlns:p14="http://schemas.microsoft.com/office/powerpoint/2010/main" val="382419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52AB2A-D263-BE4F-A942-AF1C431466AD}" type="datetime1">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79346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95290-352B-D44B-9BA3-DA62D08E4D0D}" type="datetime1">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11945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D86E-EFD8-5442-A411-01B006FECE11}" type="datetime1">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90643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CE7B9-DD38-C848-A8D0-A70CFCDD8CDB}" type="datetime1">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01111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687EB-9E81-7F47-A691-4738D3266BDB}" type="datetime1">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335513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80C579-DBC4-8640-AF72-EE82042D3CF2}" type="datetime1">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85346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952AB2-2E5B-384A-8FE4-B50BD5D2215D}" type="datetime1">
              <a:rPr lang="en-US" smtClean="0"/>
              <a:t>5/16/22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87127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C33204-9C36-F04A-AC07-4678B2625EE0}" type="datetime1">
              <a:rPr lang="en-US" smtClean="0"/>
              <a:t>5/16/22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193457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D76AB-B262-8E40-ACB5-4E04F8A7832F}" type="datetime1">
              <a:rPr lang="en-US" smtClean="0"/>
              <a:t>5/16/22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238823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E2A9DC-EB74-3B43-B842-E9A78ADC0A25}" type="datetime1">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258032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F22676-A14F-4942-BD6A-CDB78F87AF09}" type="datetime1">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E9C83-40AC-8143-9B59-A65E4AC34AB7}" type="slidenum">
              <a:rPr lang="en-US" smtClean="0"/>
              <a:t>‹#›</a:t>
            </a:fld>
            <a:endParaRPr lang="en-US"/>
          </a:p>
        </p:txBody>
      </p:sp>
    </p:spTree>
    <p:extLst>
      <p:ext uri="{BB962C8B-B14F-4D97-AF65-F5344CB8AC3E}">
        <p14:creationId xmlns:p14="http://schemas.microsoft.com/office/powerpoint/2010/main" val="50391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EDBC1-274A-1348-99A8-AE660CE1F7D0}" type="datetime1">
              <a:rPr lang="en-US" smtClean="0"/>
              <a:t>5/16/22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E9C83-40AC-8143-9B59-A65E4AC34AB7}" type="slidenum">
              <a:rPr lang="en-US" smtClean="0"/>
              <a:t>‹#›</a:t>
            </a:fld>
            <a:endParaRPr lang="en-US"/>
          </a:p>
        </p:txBody>
      </p:sp>
    </p:spTree>
    <p:extLst>
      <p:ext uri="{BB962C8B-B14F-4D97-AF65-F5344CB8AC3E}">
        <p14:creationId xmlns:p14="http://schemas.microsoft.com/office/powerpoint/2010/main" val="57695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F6F00A-9C67-3A44-A8A8-B622D23AA693}"/>
              </a:ext>
            </a:extLst>
          </p:cNvPr>
          <p:cNvSpPr>
            <a:spLocks noGrp="1"/>
          </p:cNvSpPr>
          <p:nvPr>
            <p:ph type="ctrTitle"/>
          </p:nvPr>
        </p:nvSpPr>
        <p:spPr>
          <a:xfrm>
            <a:off x="619797" y="586855"/>
            <a:ext cx="3172575" cy="3387497"/>
          </a:xfrm>
        </p:spPr>
        <p:txBody>
          <a:bodyPr vert="horz" lIns="91440" tIns="45720" rIns="91440" bIns="45720" rtlCol="0" anchor="b">
            <a:normAutofit/>
          </a:bodyPr>
          <a:lstStyle/>
          <a:p>
            <a:pPr algn="r"/>
            <a:r>
              <a:rPr lang="en-US" sz="3500" kern="1200">
                <a:solidFill>
                  <a:srgbClr val="FFFFFF"/>
                </a:solidFill>
                <a:latin typeface="+mj-lt"/>
                <a:ea typeface="+mj-ea"/>
                <a:cs typeface="+mj-cs"/>
              </a:rPr>
              <a:t>Sewer Advisory Panel Draft </a:t>
            </a:r>
            <a:br>
              <a:rPr lang="en-US" sz="3500" kern="1200">
                <a:solidFill>
                  <a:srgbClr val="FFFFFF"/>
                </a:solidFill>
                <a:latin typeface="+mj-lt"/>
                <a:ea typeface="+mj-ea"/>
                <a:cs typeface="+mj-cs"/>
              </a:rPr>
            </a:br>
            <a:r>
              <a:rPr lang="en-US" sz="3500" kern="1200">
                <a:solidFill>
                  <a:srgbClr val="FFFFFF"/>
                </a:solidFill>
                <a:latin typeface="+mj-lt"/>
                <a:ea typeface="+mj-ea"/>
                <a:cs typeface="+mj-cs"/>
              </a:rPr>
              <a:t>Presentation</a:t>
            </a:r>
          </a:p>
        </p:txBody>
      </p:sp>
      <p:sp>
        <p:nvSpPr>
          <p:cNvPr id="3" name="Subtitle 2">
            <a:extLst>
              <a:ext uri="{FF2B5EF4-FFF2-40B4-BE49-F238E27FC236}">
                <a16:creationId xmlns:a16="http://schemas.microsoft.com/office/drawing/2014/main" id="{8BD89DE3-F16C-9D4A-91F3-46BC3545F8BE}"/>
              </a:ext>
            </a:extLst>
          </p:cNvPr>
          <p:cNvSpPr>
            <a:spLocks noGrp="1"/>
          </p:cNvSpPr>
          <p:nvPr>
            <p:ph type="subTitle" idx="1"/>
          </p:nvPr>
        </p:nvSpPr>
        <p:spPr>
          <a:xfrm>
            <a:off x="4877368" y="649480"/>
            <a:ext cx="3646835" cy="5546047"/>
          </a:xfrm>
        </p:spPr>
        <p:txBody>
          <a:bodyPr vert="horz" lIns="91440" tIns="45720" rIns="91440" bIns="45720" rtlCol="0" anchor="ctr">
            <a:normAutofit/>
          </a:bodyPr>
          <a:lstStyle/>
          <a:p>
            <a:pPr indent="-228600" algn="l">
              <a:buFont typeface="Arial" panose="020B0604020202020204" pitchFamily="34" charset="0"/>
              <a:buChar char="•"/>
            </a:pPr>
            <a:r>
              <a:rPr lang="en-US" sz="1700" dirty="0"/>
              <a:t>Jackie Brown</a:t>
            </a:r>
          </a:p>
          <a:p>
            <a:pPr indent="-228600" algn="l">
              <a:buFont typeface="Arial" panose="020B0604020202020204" pitchFamily="34" charset="0"/>
              <a:buChar char="•"/>
            </a:pPr>
            <a:r>
              <a:rPr lang="en-US" sz="1700" dirty="0"/>
              <a:t>Tom Chapman</a:t>
            </a:r>
          </a:p>
          <a:p>
            <a:pPr indent="-228600" algn="l">
              <a:buFont typeface="Arial" panose="020B0604020202020204" pitchFamily="34" charset="0"/>
              <a:buChar char="•"/>
            </a:pPr>
            <a:r>
              <a:rPr lang="en-US" sz="1700" dirty="0"/>
              <a:t>Gabe del Rio</a:t>
            </a:r>
          </a:p>
          <a:p>
            <a:pPr indent="-228600" algn="l">
              <a:buFont typeface="Arial" panose="020B0604020202020204" pitchFamily="34" charset="0"/>
              <a:buChar char="•"/>
            </a:pPr>
            <a:r>
              <a:rPr lang="en-US" sz="1700" dirty="0"/>
              <a:t>Albert Pollard Jr</a:t>
            </a:r>
          </a:p>
          <a:p>
            <a:pPr indent="-228600" algn="l">
              <a:buFont typeface="Arial" panose="020B0604020202020204" pitchFamily="34" charset="0"/>
              <a:buChar char="•"/>
            </a:pPr>
            <a:r>
              <a:rPr lang="en-US" sz="1700" dirty="0"/>
              <a:t>Jeremey Taylor</a:t>
            </a:r>
          </a:p>
          <a:p>
            <a:pPr indent="-228600" algn="l">
              <a:buFont typeface="Arial" panose="020B0604020202020204" pitchFamily="34" charset="0"/>
              <a:buChar char="•"/>
            </a:pPr>
            <a:endParaRPr lang="en-US" sz="1700" dirty="0"/>
          </a:p>
          <a:p>
            <a:pPr indent="-228600" algn="l">
              <a:buFont typeface="Arial" panose="020B0604020202020204" pitchFamily="34" charset="0"/>
              <a:buChar char="•"/>
            </a:pPr>
            <a:r>
              <a:rPr lang="en-US" sz="1700" dirty="0"/>
              <a:t>Tides Inn representative: </a:t>
            </a:r>
          </a:p>
          <a:p>
            <a:pPr lvl="1" algn="l"/>
            <a:r>
              <a:rPr lang="en-US" sz="1600" dirty="0"/>
              <a:t>Marston Smith</a:t>
            </a:r>
          </a:p>
          <a:p>
            <a:pPr algn="l"/>
            <a:endParaRPr lang="en-US" sz="1700" dirty="0"/>
          </a:p>
          <a:p>
            <a:pPr indent="-228600" algn="l">
              <a:buFont typeface="Arial" panose="020B0604020202020204" pitchFamily="34" charset="0"/>
              <a:buChar char="•"/>
            </a:pPr>
            <a:r>
              <a:rPr lang="en-US" sz="1700" dirty="0"/>
              <a:t>5/16/22 version</a:t>
            </a:r>
          </a:p>
          <a:p>
            <a:pPr indent="-228600" algn="l">
              <a:buFont typeface="Arial" panose="020B0604020202020204" pitchFamily="34" charset="0"/>
              <a:buChar char="•"/>
            </a:pPr>
            <a:endParaRPr lang="en-US" sz="1700" dirty="0"/>
          </a:p>
          <a:p>
            <a:pPr algn="l"/>
            <a:endParaRPr lang="en-US" sz="1700" dirty="0"/>
          </a:p>
        </p:txBody>
      </p:sp>
      <p:sp>
        <p:nvSpPr>
          <p:cNvPr id="4" name="Slide Number Placeholder 3">
            <a:extLst>
              <a:ext uri="{FF2B5EF4-FFF2-40B4-BE49-F238E27FC236}">
                <a16:creationId xmlns:a16="http://schemas.microsoft.com/office/drawing/2014/main" id="{8738637C-6D56-AE5A-8771-FA434D581AD8}"/>
              </a:ext>
            </a:extLst>
          </p:cNvPr>
          <p:cNvSpPr>
            <a:spLocks noGrp="1"/>
          </p:cNvSpPr>
          <p:nvPr>
            <p:ph type="sldNum" sz="quarter" idx="12"/>
          </p:nvPr>
        </p:nvSpPr>
        <p:spPr/>
        <p:txBody>
          <a:bodyPr/>
          <a:lstStyle/>
          <a:p>
            <a:fld id="{7AFE9C83-40AC-8143-9B59-A65E4AC34AB7}" type="slidenum">
              <a:rPr lang="en-US" smtClean="0"/>
              <a:t>1</a:t>
            </a:fld>
            <a:endParaRPr lang="en-US"/>
          </a:p>
        </p:txBody>
      </p:sp>
    </p:spTree>
    <p:extLst>
      <p:ext uri="{BB962C8B-B14F-4D97-AF65-F5344CB8AC3E}">
        <p14:creationId xmlns:p14="http://schemas.microsoft.com/office/powerpoint/2010/main" val="20848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902C6AD-A7B6-4B29-9184-258FD430A191}"/>
              </a:ext>
            </a:extLst>
          </p:cNvPr>
          <p:cNvSpPr>
            <a:spLocks noGrp="1"/>
          </p:cNvSpPr>
          <p:nvPr>
            <p:ph type="title"/>
          </p:nvPr>
        </p:nvSpPr>
        <p:spPr>
          <a:xfrm>
            <a:off x="515126" y="1722430"/>
            <a:ext cx="2400300" cy="3345872"/>
          </a:xfrm>
        </p:spPr>
        <p:txBody>
          <a:bodyPr>
            <a:normAutofit/>
          </a:bodyPr>
          <a:lstStyle/>
          <a:p>
            <a:r>
              <a:rPr lang="en-US" sz="2325" dirty="0">
                <a:solidFill>
                  <a:srgbClr val="FFFFFF"/>
                </a:solidFill>
              </a:rPr>
              <a:t>Grant Capitalization for future phases of a Wastewater/Sewer Treatment Infrastructure Plan for Irvington</a:t>
            </a:r>
            <a:br>
              <a:rPr lang="en-US" sz="2325" dirty="0">
                <a:solidFill>
                  <a:srgbClr val="FFFFFF"/>
                </a:solidFill>
              </a:rPr>
            </a:br>
            <a:endParaRPr lang="en-US" sz="2325"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 name="Content Placeholder 2">
            <a:extLst>
              <a:ext uri="{FF2B5EF4-FFF2-40B4-BE49-F238E27FC236}">
                <a16:creationId xmlns:a16="http://schemas.microsoft.com/office/drawing/2014/main" id="{3E2C48EC-E70C-490F-88D6-7238FC5AB5F3}"/>
              </a:ext>
            </a:extLst>
          </p:cNvPr>
          <p:cNvSpPr>
            <a:spLocks noGrp="1"/>
          </p:cNvSpPr>
          <p:nvPr>
            <p:ph idx="1"/>
          </p:nvPr>
        </p:nvSpPr>
        <p:spPr>
          <a:xfrm>
            <a:off x="3335482" y="1300759"/>
            <a:ext cx="5179868" cy="4189214"/>
          </a:xfrm>
        </p:spPr>
        <p:txBody>
          <a:bodyPr anchor="ctr">
            <a:normAutofit fontScale="77500" lnSpcReduction="20000"/>
          </a:bodyPr>
          <a:lstStyle/>
          <a:p>
            <a:r>
              <a:rPr lang="en-US" dirty="0"/>
              <a:t>Irvington </a:t>
            </a:r>
            <a:r>
              <a:rPr lang="en-US" b="1" i="1" dirty="0"/>
              <a:t>may qualify </a:t>
            </a:r>
            <a:r>
              <a:rPr lang="en-US" dirty="0"/>
              <a:t>for other federal infrastructure grants within the latest funding, but applications have not yet opened. </a:t>
            </a:r>
            <a:r>
              <a:rPr lang="en-US" i="1" dirty="0"/>
              <a:t>In order to qualify for </a:t>
            </a:r>
            <a:r>
              <a:rPr lang="en-US" b="1" i="1" dirty="0"/>
              <a:t>any capital grant</a:t>
            </a:r>
            <a:r>
              <a:rPr lang="en-US" i="1" dirty="0"/>
              <a:t>, Irvington must first:</a:t>
            </a:r>
          </a:p>
          <a:p>
            <a:pPr lvl="1" indent="-342900">
              <a:buFont typeface="+mj-lt"/>
              <a:buAutoNum type="arabicPeriod"/>
            </a:pPr>
            <a:r>
              <a:rPr lang="en-US" b="1" dirty="0"/>
              <a:t>Create and commit to a plan</a:t>
            </a:r>
          </a:p>
          <a:p>
            <a:pPr lvl="2"/>
            <a:r>
              <a:rPr lang="en-US" dirty="0"/>
              <a:t>May include Phases</a:t>
            </a:r>
          </a:p>
          <a:p>
            <a:pPr lvl="2"/>
            <a:r>
              <a:rPr lang="en-US" dirty="0"/>
              <a:t>Should be part of comprehensive plan (in which we should show progress and be specific)</a:t>
            </a:r>
          </a:p>
          <a:p>
            <a:pPr lvl="1" indent="-342900">
              <a:buFont typeface="+mj-lt"/>
              <a:buAutoNum type="arabicPeriod"/>
            </a:pPr>
            <a:r>
              <a:rPr lang="en-US" b="1" dirty="0"/>
              <a:t>Take steps to initiate as much as of the plan as is possible with existing revenue opportunities</a:t>
            </a:r>
          </a:p>
          <a:p>
            <a:pPr lvl="2"/>
            <a:r>
              <a:rPr lang="en-US" dirty="0"/>
              <a:t>Meals tax to fund phase 1 for Town Center</a:t>
            </a:r>
          </a:p>
          <a:p>
            <a:pPr lvl="1" indent="-342900">
              <a:buFont typeface="+mj-lt"/>
              <a:buAutoNum type="arabicPeriod"/>
            </a:pPr>
            <a:r>
              <a:rPr lang="en-US" b="1" dirty="0"/>
              <a:t>Seek additional funding for future phases from infrastructure grants </a:t>
            </a:r>
            <a:r>
              <a:rPr lang="en-US" b="1" i="1" dirty="0"/>
              <a:t>not</a:t>
            </a:r>
            <a:r>
              <a:rPr lang="en-US" b="1" dirty="0"/>
              <a:t> tied to low-income areas or blighted communities. </a:t>
            </a:r>
          </a:p>
          <a:p>
            <a:endParaRPr lang="en-US" dirty="0"/>
          </a:p>
        </p:txBody>
      </p:sp>
      <p:sp>
        <p:nvSpPr>
          <p:cNvPr id="4" name="Slide Number Placeholder 3">
            <a:extLst>
              <a:ext uri="{FF2B5EF4-FFF2-40B4-BE49-F238E27FC236}">
                <a16:creationId xmlns:a16="http://schemas.microsoft.com/office/drawing/2014/main" id="{18D53BFA-4A4A-DD0F-13A5-1D7B90231C7A}"/>
              </a:ext>
            </a:extLst>
          </p:cNvPr>
          <p:cNvSpPr>
            <a:spLocks noGrp="1"/>
          </p:cNvSpPr>
          <p:nvPr>
            <p:ph type="sldNum" sz="quarter" idx="12"/>
          </p:nvPr>
        </p:nvSpPr>
        <p:spPr/>
        <p:txBody>
          <a:bodyPr/>
          <a:lstStyle/>
          <a:p>
            <a:fld id="{7AFE9C83-40AC-8143-9B59-A65E4AC34AB7}" type="slidenum">
              <a:rPr lang="en-US" smtClean="0"/>
              <a:t>10</a:t>
            </a:fld>
            <a:endParaRPr lang="en-US"/>
          </a:p>
        </p:txBody>
      </p:sp>
    </p:spTree>
    <p:extLst>
      <p:ext uri="{BB962C8B-B14F-4D97-AF65-F5344CB8AC3E}">
        <p14:creationId xmlns:p14="http://schemas.microsoft.com/office/powerpoint/2010/main" val="200061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8199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902C6AD-A7B6-4B29-9184-258FD430A191}"/>
              </a:ext>
            </a:extLst>
          </p:cNvPr>
          <p:cNvSpPr>
            <a:spLocks noGrp="1"/>
          </p:cNvSpPr>
          <p:nvPr>
            <p:ph type="title"/>
          </p:nvPr>
        </p:nvSpPr>
        <p:spPr>
          <a:xfrm>
            <a:off x="393556" y="1322544"/>
            <a:ext cx="2856201" cy="4128516"/>
          </a:xfrm>
        </p:spPr>
        <p:txBody>
          <a:bodyPr>
            <a:normAutofit/>
          </a:bodyPr>
          <a:lstStyle/>
          <a:p>
            <a:r>
              <a:rPr lang="en-US" sz="2475" b="1" dirty="0">
                <a:solidFill>
                  <a:schemeClr val="bg1"/>
                </a:solidFill>
              </a:rPr>
              <a:t>Loan Capitalization </a:t>
            </a:r>
            <a:r>
              <a:rPr lang="en-US" sz="2475" dirty="0">
                <a:solidFill>
                  <a:schemeClr val="bg1"/>
                </a:solidFill>
              </a:rPr>
              <a:t>of a Wastewater/Sewer Treatment for Irvington</a:t>
            </a:r>
            <a:br>
              <a:rPr lang="en-US" sz="2475" dirty="0">
                <a:solidFill>
                  <a:schemeClr val="bg1"/>
                </a:solidFill>
              </a:rPr>
            </a:br>
            <a:endParaRPr lang="en-US" sz="2475" dirty="0">
              <a:solidFill>
                <a:schemeClr val="bg1"/>
              </a:solidFill>
            </a:endParaRPr>
          </a:p>
        </p:txBody>
      </p:sp>
      <p:graphicFrame>
        <p:nvGraphicFramePr>
          <p:cNvPr id="6" name="Content Placeholder 5">
            <a:extLst>
              <a:ext uri="{FF2B5EF4-FFF2-40B4-BE49-F238E27FC236}">
                <a16:creationId xmlns:a16="http://schemas.microsoft.com/office/drawing/2014/main" id="{34788958-81B4-4905-AA46-D2E49EEDF505}"/>
              </a:ext>
            </a:extLst>
          </p:cNvPr>
          <p:cNvGraphicFramePr>
            <a:graphicFrameLocks noGrp="1"/>
          </p:cNvGraphicFramePr>
          <p:nvPr>
            <p:ph idx="1"/>
            <p:extLst>
              <p:ext uri="{D42A27DB-BD31-4B8C-83A1-F6EECF244321}">
                <p14:modId xmlns:p14="http://schemas.microsoft.com/office/powerpoint/2010/main" val="2029599352"/>
              </p:ext>
            </p:extLst>
          </p:nvPr>
        </p:nvGraphicFramePr>
        <p:xfrm>
          <a:off x="3939852" y="1740697"/>
          <a:ext cx="5115508" cy="2699505"/>
        </p:xfrm>
        <a:graphic>
          <a:graphicData uri="http://schemas.openxmlformats.org/drawingml/2006/table">
            <a:tbl>
              <a:tblPr/>
              <a:tblGrid>
                <a:gridCol w="3878423">
                  <a:extLst>
                    <a:ext uri="{9D8B030D-6E8A-4147-A177-3AD203B41FA5}">
                      <a16:colId xmlns:a16="http://schemas.microsoft.com/office/drawing/2014/main" val="848358144"/>
                    </a:ext>
                  </a:extLst>
                </a:gridCol>
                <a:gridCol w="1237085">
                  <a:extLst>
                    <a:ext uri="{9D8B030D-6E8A-4147-A177-3AD203B41FA5}">
                      <a16:colId xmlns:a16="http://schemas.microsoft.com/office/drawing/2014/main" val="2254899090"/>
                    </a:ext>
                  </a:extLst>
                </a:gridCol>
              </a:tblGrid>
              <a:tr h="271080">
                <a:tc>
                  <a:txBody>
                    <a:bodyPr/>
                    <a:lstStyle/>
                    <a:p>
                      <a:pPr algn="l" fontAlgn="b"/>
                      <a:r>
                        <a:rPr lang="en-US" sz="1500" b="1" i="0" u="none" strike="noStrike">
                          <a:solidFill>
                            <a:srgbClr val="000000"/>
                          </a:solidFill>
                          <a:effectLst/>
                          <a:latin typeface="Calibri" panose="020F0502020204030204" pitchFamily="34" charset="0"/>
                        </a:rPr>
                        <a:t>Revenue Assumptions for Sewer Capitalization</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220540"/>
                  </a:ext>
                </a:extLst>
              </a:tr>
              <a:tr h="271080">
                <a:tc>
                  <a:txBody>
                    <a:bodyPr/>
                    <a:lstStyle/>
                    <a:p>
                      <a:pPr algn="l" fontAlgn="b"/>
                      <a:r>
                        <a:rPr lang="en-US" sz="1500" b="0" i="1" u="none" strike="noStrike">
                          <a:solidFill>
                            <a:srgbClr val="000000"/>
                          </a:solidFill>
                          <a:effectLst/>
                          <a:latin typeface="Calibri" panose="020F0502020204030204" pitchFamily="34" charset="0"/>
                        </a:rPr>
                        <a:t>Estimate of meals tax basis (total annual sales):</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1" u="none" strike="noStrike" dirty="0">
                          <a:solidFill>
                            <a:srgbClr val="000000"/>
                          </a:solidFill>
                          <a:effectLst/>
                          <a:latin typeface="Calibri" panose="020F0502020204030204" pitchFamily="34" charset="0"/>
                        </a:rPr>
                        <a:t> $      6,000,000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58205"/>
                  </a:ext>
                </a:extLst>
              </a:tr>
              <a:tr h="271080">
                <a:tc>
                  <a:txBody>
                    <a:bodyPr/>
                    <a:lstStyle/>
                    <a:p>
                      <a:pPr algn="l" fontAlgn="b"/>
                      <a:r>
                        <a:rPr lang="en-US" sz="1500" b="0" i="0" u="none" strike="noStrike">
                          <a:solidFill>
                            <a:srgbClr val="000000"/>
                          </a:solidFill>
                          <a:effectLst/>
                          <a:latin typeface="Calibri" panose="020F0502020204030204" pitchFamily="34" charset="0"/>
                        </a:rPr>
                        <a:t>Standard Meals Tax </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1" i="0" u="none" strike="noStrike" dirty="0">
                          <a:solidFill>
                            <a:srgbClr val="000000"/>
                          </a:solidFill>
                          <a:effectLst/>
                          <a:latin typeface="Calibri" panose="020F0502020204030204" pitchFamily="34" charset="0"/>
                        </a:rPr>
                        <a:t>2.5%</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571519"/>
                  </a:ext>
                </a:extLst>
              </a:tr>
              <a:tr h="271080">
                <a:tc>
                  <a:txBody>
                    <a:bodyPr/>
                    <a:lstStyle/>
                    <a:p>
                      <a:pPr algn="l" fontAlgn="b"/>
                      <a:r>
                        <a:rPr lang="en-US" sz="1500" b="0" i="0" u="none" strike="noStrike">
                          <a:solidFill>
                            <a:srgbClr val="000000"/>
                          </a:solidFill>
                          <a:effectLst/>
                          <a:latin typeface="Calibri" panose="020F0502020204030204" pitchFamily="34" charset="0"/>
                        </a:rPr>
                        <a:t>Meals Tax Revenue for Irvington</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          150,000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768704"/>
                  </a:ext>
                </a:extLst>
              </a:tr>
              <a:tr h="259785">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66942070"/>
                  </a:ext>
                </a:extLst>
              </a:tr>
              <a:tr h="271080">
                <a:tc>
                  <a:txBody>
                    <a:bodyPr/>
                    <a:lstStyle/>
                    <a:p>
                      <a:pPr algn="l" fontAlgn="b"/>
                      <a:r>
                        <a:rPr lang="en-US" sz="1500" b="1" i="0" u="none" strike="noStrike">
                          <a:solidFill>
                            <a:srgbClr val="000000"/>
                          </a:solidFill>
                          <a:effectLst/>
                          <a:latin typeface="Calibri" panose="020F0502020204030204" pitchFamily="34" charset="0"/>
                        </a:rPr>
                        <a:t>Financing Capital Costs of Sewer (Option B)</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387908"/>
                  </a:ext>
                </a:extLst>
              </a:tr>
              <a:tr h="271080">
                <a:tc>
                  <a:txBody>
                    <a:bodyPr/>
                    <a:lstStyle/>
                    <a:p>
                      <a:pPr algn="l" fontAlgn="b"/>
                      <a:r>
                        <a:rPr lang="en-US" sz="1500" b="0" i="1" u="none" strike="noStrike" dirty="0">
                          <a:solidFill>
                            <a:srgbClr val="000000"/>
                          </a:solidFill>
                          <a:effectLst/>
                          <a:latin typeface="Calibri" panose="020F0502020204030204" pitchFamily="34" charset="0"/>
                        </a:rPr>
                        <a:t>Assumes 4% cost of funds on a 30-year term</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1" u="none" strike="noStrike">
                          <a:solidFill>
                            <a:srgbClr val="000000"/>
                          </a:solidFill>
                          <a:effectLst/>
                          <a:latin typeface="Calibri" panose="020F0502020204030204" pitchFamily="34" charset="0"/>
                        </a:rPr>
                        <a:t> $      2,500,000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087688"/>
                  </a:ext>
                </a:extLst>
              </a:tr>
              <a:tr h="271080">
                <a:tc>
                  <a:txBody>
                    <a:bodyPr/>
                    <a:lstStyle/>
                    <a:p>
                      <a:pPr algn="l" fontAlgn="b"/>
                      <a:r>
                        <a:rPr lang="en-US" sz="1500" b="0" i="1" u="none" strike="noStrike">
                          <a:solidFill>
                            <a:srgbClr val="000000"/>
                          </a:solidFill>
                          <a:effectLst/>
                          <a:latin typeface="Calibri" panose="020F0502020204030204" pitchFamily="34" charset="0"/>
                        </a:rPr>
                        <a:t>Annual Principal &amp; Interest Payments</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        (143,220)</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8108"/>
                  </a:ext>
                </a:extLst>
              </a:tr>
              <a:tr h="259785">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l" fontAlgn="b"/>
                      <a:r>
                        <a:rPr lang="en-US" sz="15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411424711"/>
                  </a:ext>
                </a:extLst>
              </a:tr>
              <a:tr h="282375">
                <a:tc>
                  <a:txBody>
                    <a:bodyPr/>
                    <a:lstStyle/>
                    <a:p>
                      <a:pPr algn="l" fontAlgn="b"/>
                      <a:r>
                        <a:rPr lang="en-US" sz="1500" b="1" i="0" u="none" strike="noStrike">
                          <a:solidFill>
                            <a:srgbClr val="000000"/>
                          </a:solidFill>
                          <a:effectLst/>
                          <a:latin typeface="Calibri" panose="020F0502020204030204" pitchFamily="34" charset="0"/>
                        </a:rPr>
                        <a:t>Annual Surplus/(Loss) from Meals Tax and Sewer</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500" b="1" i="0" u="none" strike="noStrike" dirty="0">
                          <a:solidFill>
                            <a:srgbClr val="000000"/>
                          </a:solidFill>
                          <a:effectLst/>
                          <a:latin typeface="Calibri" panose="020F0502020204030204" pitchFamily="34" charset="0"/>
                        </a:rPr>
                        <a:t> $              6,780 </a:t>
                      </a:r>
                    </a:p>
                  </a:txBody>
                  <a:tcPr marL="5715" marR="5715" marT="57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132084"/>
                  </a:ext>
                </a:extLst>
              </a:tr>
            </a:tbl>
          </a:graphicData>
        </a:graphic>
      </p:graphicFrame>
      <p:sp>
        <p:nvSpPr>
          <p:cNvPr id="3" name="Slide Number Placeholder 2">
            <a:extLst>
              <a:ext uri="{FF2B5EF4-FFF2-40B4-BE49-F238E27FC236}">
                <a16:creationId xmlns:a16="http://schemas.microsoft.com/office/drawing/2014/main" id="{F2A9CCCA-893F-394F-668F-B062EF796DC7}"/>
              </a:ext>
            </a:extLst>
          </p:cNvPr>
          <p:cNvSpPr>
            <a:spLocks noGrp="1"/>
          </p:cNvSpPr>
          <p:nvPr>
            <p:ph type="sldNum" sz="quarter" idx="12"/>
          </p:nvPr>
        </p:nvSpPr>
        <p:spPr/>
        <p:txBody>
          <a:bodyPr/>
          <a:lstStyle/>
          <a:p>
            <a:fld id="{7AFE9C83-40AC-8143-9B59-A65E4AC34AB7}" type="slidenum">
              <a:rPr lang="en-US" smtClean="0"/>
              <a:t>11</a:t>
            </a:fld>
            <a:endParaRPr lang="en-US"/>
          </a:p>
        </p:txBody>
      </p:sp>
    </p:spTree>
    <p:extLst>
      <p:ext uri="{BB962C8B-B14F-4D97-AF65-F5344CB8AC3E}">
        <p14:creationId xmlns:p14="http://schemas.microsoft.com/office/powerpoint/2010/main" val="216154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8199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902C6AD-A7B6-4B29-9184-258FD430A191}"/>
              </a:ext>
            </a:extLst>
          </p:cNvPr>
          <p:cNvSpPr>
            <a:spLocks noGrp="1"/>
          </p:cNvSpPr>
          <p:nvPr>
            <p:ph type="title"/>
          </p:nvPr>
        </p:nvSpPr>
        <p:spPr>
          <a:xfrm>
            <a:off x="393556" y="1322544"/>
            <a:ext cx="2856201" cy="4128516"/>
          </a:xfrm>
        </p:spPr>
        <p:txBody>
          <a:bodyPr>
            <a:normAutofit/>
          </a:bodyPr>
          <a:lstStyle/>
          <a:p>
            <a:r>
              <a:rPr lang="en-US" sz="2475" b="1" dirty="0">
                <a:solidFill>
                  <a:schemeClr val="bg1"/>
                </a:solidFill>
              </a:rPr>
              <a:t>Loan Capitalization </a:t>
            </a:r>
            <a:r>
              <a:rPr lang="en-US" sz="2475" dirty="0">
                <a:solidFill>
                  <a:schemeClr val="bg1"/>
                </a:solidFill>
              </a:rPr>
              <a:t>of a Wastewater/Sewer Treatment for Irvington</a:t>
            </a:r>
            <a:br>
              <a:rPr lang="en-US" sz="2475" dirty="0">
                <a:solidFill>
                  <a:schemeClr val="bg1"/>
                </a:solidFill>
              </a:rPr>
            </a:br>
            <a:endParaRPr lang="en-US" sz="2475" dirty="0">
              <a:solidFill>
                <a:schemeClr val="bg1"/>
              </a:solidFill>
            </a:endParaRPr>
          </a:p>
        </p:txBody>
      </p:sp>
      <p:graphicFrame>
        <p:nvGraphicFramePr>
          <p:cNvPr id="5" name="Content Placeholder 2">
            <a:extLst>
              <a:ext uri="{FF2B5EF4-FFF2-40B4-BE49-F238E27FC236}">
                <a16:creationId xmlns:a16="http://schemas.microsoft.com/office/drawing/2014/main" id="{705F6300-0E83-D7FB-256C-2C87742833CF}"/>
              </a:ext>
            </a:extLst>
          </p:cNvPr>
          <p:cNvGraphicFramePr>
            <a:graphicFrameLocks noGrp="1"/>
          </p:cNvGraphicFramePr>
          <p:nvPr>
            <p:ph idx="1"/>
            <p:extLst>
              <p:ext uri="{D42A27DB-BD31-4B8C-83A1-F6EECF244321}">
                <p14:modId xmlns:p14="http://schemas.microsoft.com/office/powerpoint/2010/main" val="1209663794"/>
              </p:ext>
            </p:extLst>
          </p:nvPr>
        </p:nvGraphicFramePr>
        <p:xfrm>
          <a:off x="4101292" y="997209"/>
          <a:ext cx="4697730" cy="4842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46EDB3-B004-8856-E5FA-6052FB2F7DEF}"/>
              </a:ext>
            </a:extLst>
          </p:cNvPr>
          <p:cNvSpPr>
            <a:spLocks noGrp="1"/>
          </p:cNvSpPr>
          <p:nvPr>
            <p:ph type="sldNum" sz="quarter" idx="12"/>
          </p:nvPr>
        </p:nvSpPr>
        <p:spPr/>
        <p:txBody>
          <a:bodyPr/>
          <a:lstStyle/>
          <a:p>
            <a:fld id="{7AFE9C83-40AC-8143-9B59-A65E4AC34AB7}" type="slidenum">
              <a:rPr lang="en-US" smtClean="0"/>
              <a:t>12</a:t>
            </a:fld>
            <a:endParaRPr lang="en-US"/>
          </a:p>
        </p:txBody>
      </p:sp>
    </p:spTree>
    <p:extLst>
      <p:ext uri="{BB962C8B-B14F-4D97-AF65-F5344CB8AC3E}">
        <p14:creationId xmlns:p14="http://schemas.microsoft.com/office/powerpoint/2010/main" val="402401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902C6AD-A7B6-4B29-9184-258FD430A191}"/>
              </a:ext>
            </a:extLst>
          </p:cNvPr>
          <p:cNvSpPr>
            <a:spLocks noGrp="1"/>
          </p:cNvSpPr>
          <p:nvPr>
            <p:ph type="title"/>
          </p:nvPr>
        </p:nvSpPr>
        <p:spPr>
          <a:xfrm>
            <a:off x="515126" y="1722430"/>
            <a:ext cx="2400300" cy="3345872"/>
          </a:xfrm>
        </p:spPr>
        <p:txBody>
          <a:bodyPr>
            <a:normAutofit fontScale="90000"/>
          </a:bodyPr>
          <a:lstStyle/>
          <a:p>
            <a:r>
              <a:rPr lang="en-US" sz="2325" dirty="0">
                <a:solidFill>
                  <a:srgbClr val="FFFFFF"/>
                </a:solidFill>
              </a:rPr>
              <a:t>The best local resource for technical assistance with planning and grant applications is the Northern Neck Planning District Commission (NNPDC)</a:t>
            </a:r>
            <a:br>
              <a:rPr lang="en-US" sz="2325" dirty="0">
                <a:solidFill>
                  <a:srgbClr val="FFFFFF"/>
                </a:solidFill>
              </a:rPr>
            </a:br>
            <a:br>
              <a:rPr lang="en-US" sz="2325" dirty="0">
                <a:solidFill>
                  <a:srgbClr val="FFFFFF"/>
                </a:solidFill>
              </a:rPr>
            </a:br>
            <a:endParaRPr lang="en-US" sz="2325"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 name="Content Placeholder 2">
            <a:extLst>
              <a:ext uri="{FF2B5EF4-FFF2-40B4-BE49-F238E27FC236}">
                <a16:creationId xmlns:a16="http://schemas.microsoft.com/office/drawing/2014/main" id="{3E2C48EC-E70C-490F-88D6-7238FC5AB5F3}"/>
              </a:ext>
            </a:extLst>
          </p:cNvPr>
          <p:cNvSpPr>
            <a:spLocks noGrp="1"/>
          </p:cNvSpPr>
          <p:nvPr>
            <p:ph idx="1"/>
          </p:nvPr>
        </p:nvSpPr>
        <p:spPr>
          <a:xfrm>
            <a:off x="3428614" y="1636876"/>
            <a:ext cx="5179868" cy="4189214"/>
          </a:xfrm>
        </p:spPr>
        <p:txBody>
          <a:bodyPr anchor="ctr">
            <a:normAutofit/>
          </a:bodyPr>
          <a:lstStyle/>
          <a:p>
            <a:pPr marL="0" indent="0">
              <a:spcBef>
                <a:spcPts val="0"/>
              </a:spcBef>
              <a:spcAft>
                <a:spcPts val="600"/>
              </a:spcAft>
              <a:buNone/>
            </a:pPr>
            <a:endParaRPr lang="en-US" sz="1350" b="1" u="sng" dirty="0">
              <a:latin typeface="Calibri" panose="020F0502020204030204" pitchFamily="34" charset="0"/>
              <a:ea typeface="Calibri" panose="020F0502020204030204" pitchFamily="34" charset="0"/>
              <a:cs typeface="Times New Roman" panose="02020603050405020304" pitchFamily="18" charset="0"/>
              <a:hlinkClick r:id="" action="ppaction://noaction"/>
            </a:endParaRPr>
          </a:p>
          <a:p>
            <a:pPr marL="0" indent="0">
              <a:spcBef>
                <a:spcPts val="0"/>
              </a:spcBef>
              <a:spcAft>
                <a:spcPts val="600"/>
              </a:spcAft>
              <a:buNone/>
            </a:pPr>
            <a:r>
              <a:rPr lang="en-US" sz="1350" b="1" u="sng" dirty="0">
                <a:latin typeface="Calibri" panose="020F0502020204030204" pitchFamily="34" charset="0"/>
                <a:ea typeface="Calibri" panose="020F0502020204030204" pitchFamily="34" charset="0"/>
                <a:cs typeface="Times New Roman" panose="02020603050405020304" pitchFamily="18" charset="0"/>
                <a:hlinkClick r:id="" action="ppaction://noaction"/>
              </a:rPr>
              <a:t>Northern Neck Planning District Commission (NNPDC)</a:t>
            </a:r>
            <a:r>
              <a:rPr lang="en-US" sz="1350" b="1" i="1" dirty="0">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spcAft>
                <a:spcPts val="600"/>
              </a:spcAft>
              <a:buNone/>
            </a:pPr>
            <a:r>
              <a:rPr lang="en-US" sz="1350" dirty="0">
                <a:latin typeface="Calibri" panose="020F0502020204030204" pitchFamily="34" charset="0"/>
                <a:ea typeface="Calibri" panose="020F0502020204030204" pitchFamily="34" charset="0"/>
                <a:cs typeface="Times New Roman" panose="02020603050405020304" pitchFamily="18" charset="0"/>
              </a:rPr>
              <a:t>457 Main Street</a:t>
            </a:r>
            <a:br>
              <a:rPr lang="en-US" sz="1350" dirty="0">
                <a:latin typeface="Calibri" panose="020F0502020204030204" pitchFamily="34" charset="0"/>
                <a:ea typeface="Calibri" panose="020F0502020204030204" pitchFamily="34" charset="0"/>
                <a:cs typeface="Times New Roman" panose="02020603050405020304" pitchFamily="18" charset="0"/>
              </a:rPr>
            </a:br>
            <a:r>
              <a:rPr lang="en-US" sz="1350" dirty="0">
                <a:latin typeface="Calibri" panose="020F0502020204030204" pitchFamily="34" charset="0"/>
                <a:ea typeface="Calibri" panose="020F0502020204030204" pitchFamily="34" charset="0"/>
                <a:cs typeface="Times New Roman" panose="02020603050405020304" pitchFamily="18" charset="0"/>
              </a:rPr>
              <a:t>P.O. Box 1600</a:t>
            </a:r>
            <a:br>
              <a:rPr lang="en-US" sz="1350" dirty="0">
                <a:latin typeface="Calibri" panose="020F0502020204030204" pitchFamily="34" charset="0"/>
                <a:ea typeface="Calibri" panose="020F0502020204030204" pitchFamily="34" charset="0"/>
                <a:cs typeface="Times New Roman" panose="02020603050405020304" pitchFamily="18" charset="0"/>
              </a:rPr>
            </a:br>
            <a:r>
              <a:rPr lang="en-US" sz="1350" dirty="0">
                <a:latin typeface="Calibri" panose="020F0502020204030204" pitchFamily="34" charset="0"/>
                <a:ea typeface="Calibri" panose="020F0502020204030204" pitchFamily="34" charset="0"/>
                <a:cs typeface="Times New Roman" panose="02020603050405020304" pitchFamily="18" charset="0"/>
              </a:rPr>
              <a:t>Warsaw VA 22572</a:t>
            </a:r>
          </a:p>
          <a:p>
            <a:pPr marL="0" indent="0">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Voice </a:t>
            </a:r>
            <a:r>
              <a:rPr lang="en-US" sz="1350" dirty="0">
                <a:latin typeface="Calibri" panose="020F0502020204030204" pitchFamily="34" charset="0"/>
                <a:ea typeface="Calibri" panose="020F0502020204030204" pitchFamily="34" charset="0"/>
                <a:cs typeface="Times New Roman" panose="02020603050405020304" pitchFamily="18" charset="0"/>
              </a:rPr>
              <a:t>(804) 333-1900</a:t>
            </a:r>
          </a:p>
          <a:p>
            <a:pPr marL="0" indent="0">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Fax </a:t>
            </a:r>
            <a:r>
              <a:rPr lang="en-US" sz="1350" dirty="0">
                <a:latin typeface="Calibri" panose="020F0502020204030204" pitchFamily="34" charset="0"/>
                <a:ea typeface="Calibri" panose="020F0502020204030204" pitchFamily="34" charset="0"/>
                <a:cs typeface="Times New Roman" panose="02020603050405020304" pitchFamily="18" charset="0"/>
              </a:rPr>
              <a:t>(804) 333-5274</a:t>
            </a:r>
          </a:p>
          <a:p>
            <a:pPr marL="0" indent="0">
              <a:spcBef>
                <a:spcPts val="0"/>
              </a:spcBef>
              <a:spcAft>
                <a:spcPts val="600"/>
              </a:spcAft>
              <a:buNone/>
            </a:pPr>
            <a:r>
              <a:rPr lang="en-US" sz="1350" b="1" i="1" dirty="0">
                <a:latin typeface="Calibri" panose="020F0502020204030204" pitchFamily="34" charset="0"/>
                <a:ea typeface="Calibri" panose="020F0502020204030204" pitchFamily="34" charset="0"/>
                <a:cs typeface="Times New Roman" panose="02020603050405020304" pitchFamily="18" charset="0"/>
              </a:rPr>
              <a:t>Staff: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600"/>
              </a:spcAft>
            </a:pPr>
            <a:r>
              <a:rPr lang="en-US" sz="1350" b="1" i="1" dirty="0">
                <a:latin typeface="Calibri" panose="020F0502020204030204" pitchFamily="34" charset="0"/>
                <a:ea typeface="Calibri" panose="020F0502020204030204" pitchFamily="34" charset="0"/>
                <a:cs typeface="Times New Roman" panose="02020603050405020304" pitchFamily="18" charset="0"/>
              </a:rPr>
              <a:t>Jerry W. Davis, AICP</a:t>
            </a:r>
            <a:r>
              <a:rPr lang="en-US" sz="1350" i="1" dirty="0">
                <a:latin typeface="Calibri" panose="020F0502020204030204" pitchFamily="34" charset="0"/>
                <a:ea typeface="Calibri" panose="020F0502020204030204" pitchFamily="34" charset="0"/>
                <a:cs typeface="Times New Roman" panose="02020603050405020304" pitchFamily="18" charset="0"/>
              </a:rPr>
              <a:t> – Executive Director – </a:t>
            </a:r>
            <a:r>
              <a:rPr lang="en-US" sz="1350" u="sng" dirty="0">
                <a:latin typeface="Calibri" panose="020F0502020204030204" pitchFamily="34" charset="0"/>
                <a:ea typeface="Calibri" panose="020F0502020204030204" pitchFamily="34" charset="0"/>
                <a:cs typeface="Times New Roman" panose="02020603050405020304" pitchFamily="18" charset="0"/>
                <a:hlinkClick r:id="rId2"/>
              </a:rPr>
              <a:t>jdavis@nnpdc17.state.va.us</a:t>
            </a:r>
            <a:r>
              <a:rPr lang="en-US" sz="1350" dirty="0">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spcAft>
                <a:spcPts val="600"/>
              </a:spcAft>
            </a:pPr>
            <a:r>
              <a:rPr lang="en-US" sz="1350" b="1" i="1" dirty="0">
                <a:latin typeface="Calibri" panose="020F0502020204030204" pitchFamily="34" charset="0"/>
                <a:ea typeface="Calibri" panose="020F0502020204030204" pitchFamily="34" charset="0"/>
                <a:cs typeface="Times New Roman" panose="02020603050405020304" pitchFamily="18" charset="0"/>
              </a:rPr>
              <a:t>John Bateman</a:t>
            </a:r>
            <a:r>
              <a:rPr lang="en-US" sz="1350" i="1" dirty="0">
                <a:latin typeface="Calibri" panose="020F0502020204030204" pitchFamily="34" charset="0"/>
                <a:ea typeface="Calibri" panose="020F0502020204030204" pitchFamily="34" charset="0"/>
                <a:cs typeface="Times New Roman" panose="02020603050405020304" pitchFamily="18" charset="0"/>
              </a:rPr>
              <a:t> – Regional Planner – </a:t>
            </a:r>
            <a:r>
              <a:rPr lang="en-US" sz="1350" u="sng" dirty="0">
                <a:latin typeface="Calibri" panose="020F0502020204030204" pitchFamily="34" charset="0"/>
                <a:ea typeface="Calibri" panose="020F0502020204030204" pitchFamily="34" charset="0"/>
                <a:cs typeface="Times New Roman" panose="02020603050405020304" pitchFamily="18" charset="0"/>
                <a:hlinkClick r:id="rId2"/>
              </a:rPr>
              <a:t>jbateman@nnpdc17.state.va.us</a:t>
            </a:r>
            <a:r>
              <a:rPr lang="en-US" sz="1350" dirty="0">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spcAft>
                <a:spcPts val="600"/>
              </a:spcAft>
            </a:pPr>
            <a:r>
              <a:rPr lang="en-US" sz="1350" b="1" i="1" dirty="0">
                <a:latin typeface="Calibri" panose="020F0502020204030204" pitchFamily="34" charset="0"/>
                <a:ea typeface="Calibri" panose="020F0502020204030204" pitchFamily="34" charset="0"/>
                <a:cs typeface="Times New Roman" panose="02020603050405020304" pitchFamily="18" charset="0"/>
              </a:rPr>
              <a:t>Ben Lewis</a:t>
            </a:r>
            <a:r>
              <a:rPr lang="en-US" sz="1350" i="1" dirty="0">
                <a:latin typeface="Calibri" panose="020F0502020204030204" pitchFamily="34" charset="0"/>
                <a:ea typeface="Calibri" panose="020F0502020204030204" pitchFamily="34" charset="0"/>
                <a:cs typeface="Times New Roman" panose="02020603050405020304" pitchFamily="18" charset="0"/>
              </a:rPr>
              <a:t> – Assign a Highway Coordinator – </a:t>
            </a:r>
            <a:r>
              <a:rPr lang="en-US" sz="1350" u="sng" dirty="0">
                <a:latin typeface="Calibri" panose="020F0502020204030204" pitchFamily="34" charset="0"/>
                <a:ea typeface="Calibri" panose="020F0502020204030204" pitchFamily="34" charset="0"/>
                <a:cs typeface="Times New Roman" panose="02020603050405020304" pitchFamily="18" charset="0"/>
                <a:hlinkClick r:id="rId2"/>
              </a:rPr>
              <a:t>blewis@nnpdc17.state.va.us</a:t>
            </a:r>
            <a:r>
              <a:rPr lang="en-US" sz="1350" dirty="0">
                <a:latin typeface="Calibri" panose="020F0502020204030204" pitchFamily="34" charset="0"/>
                <a:ea typeface="Calibri" panose="020F0502020204030204" pitchFamily="34" charset="0"/>
                <a:cs typeface="Times New Roman" panose="02020603050405020304" pitchFamily="18" charset="0"/>
              </a:rPr>
              <a:t> </a:t>
            </a:r>
          </a:p>
          <a:p>
            <a:pPr marL="0">
              <a:spcBef>
                <a:spcPts val="0"/>
              </a:spcBef>
              <a:spcAft>
                <a:spcPts val="600"/>
              </a:spcAft>
            </a:pPr>
            <a:r>
              <a:rPr lang="en-US" sz="1350" b="1" i="1" dirty="0">
                <a:latin typeface="Calibri" panose="020F0502020204030204" pitchFamily="34" charset="0"/>
                <a:ea typeface="Calibri" panose="020F0502020204030204" pitchFamily="34" charset="0"/>
                <a:cs typeface="Times New Roman" panose="02020603050405020304" pitchFamily="18" charset="0"/>
              </a:rPr>
              <a:t>Lisa Hull</a:t>
            </a:r>
            <a:r>
              <a:rPr lang="en-US" sz="1350" i="1" dirty="0">
                <a:latin typeface="Calibri" panose="020F0502020204030204" pitchFamily="34" charset="0"/>
                <a:ea typeface="Calibri" panose="020F0502020204030204" pitchFamily="34" charset="0"/>
                <a:cs typeface="Times New Roman" panose="02020603050405020304" pitchFamily="18" charset="0"/>
              </a:rPr>
              <a:t> – Economic Development Coordinator – </a:t>
            </a:r>
            <a:r>
              <a:rPr lang="en-US" sz="1350" u="sng" dirty="0">
                <a:latin typeface="Calibri" panose="020F0502020204030204" pitchFamily="34" charset="0"/>
                <a:ea typeface="Calibri" panose="020F0502020204030204" pitchFamily="34" charset="0"/>
                <a:cs typeface="Times New Roman" panose="02020603050405020304" pitchFamily="18" charset="0"/>
                <a:hlinkClick r:id="rId2"/>
              </a:rPr>
              <a:t>lhull@nnpdc17.state.va.us</a:t>
            </a:r>
            <a:r>
              <a:rPr lang="en-US" sz="1350" dirty="0">
                <a:latin typeface="Calibri" panose="020F0502020204030204" pitchFamily="34" charset="0"/>
                <a:ea typeface="Calibri" panose="020F0502020204030204" pitchFamily="34" charset="0"/>
                <a:cs typeface="Times New Roman" panose="02020603050405020304" pitchFamily="18" charset="0"/>
              </a:rPr>
              <a:t> </a:t>
            </a:r>
          </a:p>
          <a:p>
            <a:endParaRPr lang="en-US" sz="1350" dirty="0"/>
          </a:p>
          <a:p>
            <a:endParaRPr lang="en-US" sz="1350" dirty="0"/>
          </a:p>
        </p:txBody>
      </p:sp>
      <p:pic>
        <p:nvPicPr>
          <p:cNvPr id="7" name="Picture 6" descr="Text&#10;&#10;Description automatically generated">
            <a:extLst>
              <a:ext uri="{FF2B5EF4-FFF2-40B4-BE49-F238E27FC236}">
                <a16:creationId xmlns:a16="http://schemas.microsoft.com/office/drawing/2014/main" id="{1DFDE0B1-A109-447F-B6EA-F6BAADE16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425" y="911007"/>
            <a:ext cx="5825657" cy="878692"/>
          </a:xfrm>
          <a:prstGeom prst="rect">
            <a:avLst/>
          </a:prstGeom>
        </p:spPr>
      </p:pic>
      <p:sp>
        <p:nvSpPr>
          <p:cNvPr id="4" name="Slide Number Placeholder 3">
            <a:extLst>
              <a:ext uri="{FF2B5EF4-FFF2-40B4-BE49-F238E27FC236}">
                <a16:creationId xmlns:a16="http://schemas.microsoft.com/office/drawing/2014/main" id="{0EA78536-9D8F-FDEF-FAED-C79BB0508E43}"/>
              </a:ext>
            </a:extLst>
          </p:cNvPr>
          <p:cNvSpPr>
            <a:spLocks noGrp="1"/>
          </p:cNvSpPr>
          <p:nvPr>
            <p:ph type="sldNum" sz="quarter" idx="12"/>
          </p:nvPr>
        </p:nvSpPr>
        <p:spPr/>
        <p:txBody>
          <a:bodyPr/>
          <a:lstStyle/>
          <a:p>
            <a:fld id="{7AFE9C83-40AC-8143-9B59-A65E4AC34AB7}" type="slidenum">
              <a:rPr lang="en-US" smtClean="0"/>
              <a:t>13</a:t>
            </a:fld>
            <a:endParaRPr lang="en-US"/>
          </a:p>
        </p:txBody>
      </p:sp>
    </p:spTree>
    <p:extLst>
      <p:ext uri="{BB962C8B-B14F-4D97-AF65-F5344CB8AC3E}">
        <p14:creationId xmlns:p14="http://schemas.microsoft.com/office/powerpoint/2010/main" val="127075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52AAE979-CDE5-A349-9CD4-DB2A140AB285}"/>
              </a:ext>
            </a:extLst>
          </p:cNvPr>
          <p:cNvSpPr>
            <a:spLocks noGrp="1"/>
          </p:cNvSpPr>
          <p:nvPr>
            <p:ph type="title"/>
          </p:nvPr>
        </p:nvSpPr>
        <p:spPr>
          <a:xfrm>
            <a:off x="393555" y="620392"/>
            <a:ext cx="3312813" cy="5504688"/>
          </a:xfrm>
        </p:spPr>
        <p:txBody>
          <a:bodyPr vert="horz" lIns="91440" tIns="45720" rIns="91440" bIns="45720" rtlCol="0" anchor="ctr">
            <a:normAutofit/>
          </a:bodyPr>
          <a:lstStyle/>
          <a:p>
            <a:r>
              <a:rPr lang="en-US" sz="4000" kern="1200" dirty="0">
                <a:solidFill>
                  <a:schemeClr val="bg1"/>
                </a:solidFill>
                <a:latin typeface="+mj-lt"/>
                <a:ea typeface="+mj-ea"/>
                <a:cs typeface="+mj-cs"/>
              </a:rPr>
              <a:t>Recommended</a:t>
            </a:r>
            <a:br>
              <a:rPr lang="en-US" sz="4000" kern="1200" dirty="0">
                <a:solidFill>
                  <a:schemeClr val="bg1"/>
                </a:solidFill>
                <a:latin typeface="+mj-lt"/>
                <a:ea typeface="+mj-ea"/>
                <a:cs typeface="+mj-cs"/>
              </a:rPr>
            </a:br>
            <a:r>
              <a:rPr lang="en-US" sz="4000" b="1" kern="1200" dirty="0">
                <a:solidFill>
                  <a:schemeClr val="bg1"/>
                </a:solidFill>
                <a:latin typeface="+mj-lt"/>
                <a:ea typeface="+mj-ea"/>
                <a:cs typeface="+mj-cs"/>
              </a:rPr>
              <a:t>Next Steps</a:t>
            </a:r>
            <a:br>
              <a:rPr lang="en-US" kern="1200" dirty="0">
                <a:solidFill>
                  <a:schemeClr val="bg1"/>
                </a:solidFill>
                <a:latin typeface="+mj-lt"/>
                <a:ea typeface="+mj-ea"/>
                <a:cs typeface="+mj-cs"/>
              </a:rPr>
            </a:br>
            <a:endParaRPr lang="en-US" kern="1200" dirty="0">
              <a:solidFill>
                <a:schemeClr val="bg1"/>
              </a:solidFill>
              <a:latin typeface="+mj-lt"/>
              <a:ea typeface="+mj-ea"/>
              <a:cs typeface="+mj-cs"/>
            </a:endParaRPr>
          </a:p>
        </p:txBody>
      </p:sp>
      <p:sp>
        <p:nvSpPr>
          <p:cNvPr id="2" name="Slide Number Placeholder 1">
            <a:extLst>
              <a:ext uri="{FF2B5EF4-FFF2-40B4-BE49-F238E27FC236}">
                <a16:creationId xmlns:a16="http://schemas.microsoft.com/office/drawing/2014/main" id="{AB4E6CE2-08D1-466F-BAF7-56B6C595A724}"/>
              </a:ext>
            </a:extLst>
          </p:cNvPr>
          <p:cNvSpPr>
            <a:spLocks noGrp="1"/>
          </p:cNvSpPr>
          <p:nvPr>
            <p:ph type="sldNum" sz="quarter" idx="12"/>
          </p:nvPr>
        </p:nvSpPr>
        <p:spPr/>
        <p:txBody>
          <a:bodyPr/>
          <a:lstStyle/>
          <a:p>
            <a:fld id="{7AFE9C83-40AC-8143-9B59-A65E4AC34AB7}" type="slidenum">
              <a:rPr lang="en-US" smtClean="0"/>
              <a:t>14</a:t>
            </a:fld>
            <a:endParaRPr lang="en-US"/>
          </a:p>
        </p:txBody>
      </p:sp>
      <p:sp>
        <p:nvSpPr>
          <p:cNvPr id="3" name="TextBox 2">
            <a:extLst>
              <a:ext uri="{FF2B5EF4-FFF2-40B4-BE49-F238E27FC236}">
                <a16:creationId xmlns:a16="http://schemas.microsoft.com/office/drawing/2014/main" id="{0D113F03-AE15-1B24-2426-C999225AC1DB}"/>
              </a:ext>
            </a:extLst>
          </p:cNvPr>
          <p:cNvSpPr txBox="1"/>
          <p:nvPr/>
        </p:nvSpPr>
        <p:spPr>
          <a:xfrm>
            <a:off x="3946358" y="255069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9D0963DA-7325-F1BF-E359-9F294F670930}"/>
              </a:ext>
            </a:extLst>
          </p:cNvPr>
          <p:cNvSpPr txBox="1"/>
          <p:nvPr/>
        </p:nvSpPr>
        <p:spPr>
          <a:xfrm>
            <a:off x="4213461" y="842211"/>
            <a:ext cx="4536984"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6">
                    <a:lumMod val="75000"/>
                  </a:schemeClr>
                </a:solidFill>
              </a:rPr>
              <a:t>Discussion with Key Business Stakeholders Prior to Workshop – Complete</a:t>
            </a:r>
          </a:p>
          <a:p>
            <a:pPr marL="285750" indent="-285750">
              <a:buFont typeface="Arial" panose="020B0604020202020204" pitchFamily="34" charset="0"/>
              <a:buChar char="•"/>
            </a:pPr>
            <a:endParaRPr lang="en-US" sz="2000" dirty="0">
              <a:solidFill>
                <a:schemeClr val="accent6">
                  <a:lumMod val="75000"/>
                </a:schemeClr>
              </a:solidFill>
            </a:endParaRPr>
          </a:p>
          <a:p>
            <a:pPr marL="285750" indent="-285750">
              <a:buFont typeface="Arial" panose="020B0604020202020204" pitchFamily="34" charset="0"/>
              <a:buChar char="•"/>
            </a:pPr>
            <a:r>
              <a:rPr lang="en-US" sz="2000" dirty="0">
                <a:solidFill>
                  <a:schemeClr val="accent6">
                    <a:lumMod val="75000"/>
                  </a:schemeClr>
                </a:solidFill>
              </a:rPr>
              <a:t>Town Council and Planning Commission Input at Workshop</a:t>
            </a:r>
          </a:p>
          <a:p>
            <a:pPr marL="285750" indent="-285750">
              <a:buFont typeface="Arial" panose="020B0604020202020204" pitchFamily="34" charset="0"/>
              <a:buChar char="•"/>
            </a:pPr>
            <a:endParaRPr lang="en-US" sz="2000" dirty="0">
              <a:solidFill>
                <a:schemeClr val="accent6">
                  <a:lumMod val="75000"/>
                </a:schemeClr>
              </a:solidFill>
            </a:endParaRPr>
          </a:p>
          <a:p>
            <a:pPr marL="285750" indent="-285750">
              <a:buFont typeface="Arial" panose="020B0604020202020204" pitchFamily="34" charset="0"/>
              <a:buChar char="•"/>
            </a:pPr>
            <a:r>
              <a:rPr lang="en-US" sz="2000" dirty="0">
                <a:solidFill>
                  <a:schemeClr val="accent6">
                    <a:lumMod val="75000"/>
                  </a:schemeClr>
                </a:solidFill>
              </a:rPr>
              <a:t>RFP for Professional capital cost estimates with engineering – All alternatives including decentralized systems</a:t>
            </a:r>
          </a:p>
          <a:p>
            <a:pPr marL="285750" indent="-285750">
              <a:buFont typeface="Arial" panose="020B0604020202020204" pitchFamily="34" charset="0"/>
              <a:buChar char="•"/>
            </a:pPr>
            <a:endParaRPr lang="en-US" sz="2000" dirty="0">
              <a:solidFill>
                <a:schemeClr val="accent6">
                  <a:lumMod val="75000"/>
                </a:schemeClr>
              </a:solidFill>
            </a:endParaRPr>
          </a:p>
          <a:p>
            <a:pPr marL="285750" indent="-285750">
              <a:buFont typeface="Arial" panose="020B0604020202020204" pitchFamily="34" charset="0"/>
              <a:buChar char="•"/>
            </a:pPr>
            <a:r>
              <a:rPr lang="en-US" sz="2000" dirty="0">
                <a:solidFill>
                  <a:schemeClr val="accent6">
                    <a:lumMod val="75000"/>
                  </a:schemeClr>
                </a:solidFill>
              </a:rPr>
              <a:t>Grant Committee continues search for funding</a:t>
            </a:r>
          </a:p>
          <a:p>
            <a:pPr marL="285750" indent="-285750">
              <a:buFont typeface="Arial" panose="020B0604020202020204" pitchFamily="34" charset="0"/>
              <a:buChar char="•"/>
            </a:pPr>
            <a:endParaRPr lang="en-US" sz="2000" dirty="0">
              <a:solidFill>
                <a:schemeClr val="accent6">
                  <a:lumMod val="75000"/>
                </a:schemeClr>
              </a:solidFill>
            </a:endParaRPr>
          </a:p>
          <a:p>
            <a:pPr marL="285750" indent="-285750">
              <a:buFont typeface="Arial" panose="020B0604020202020204" pitchFamily="34" charset="0"/>
              <a:buChar char="•"/>
            </a:pPr>
            <a:r>
              <a:rPr lang="en-US" sz="2000" dirty="0">
                <a:solidFill>
                  <a:schemeClr val="accent6">
                    <a:lumMod val="75000"/>
                  </a:schemeClr>
                </a:solidFill>
              </a:rPr>
              <a:t>Survey Results</a:t>
            </a:r>
          </a:p>
        </p:txBody>
      </p:sp>
    </p:spTree>
    <p:extLst>
      <p:ext uri="{BB962C8B-B14F-4D97-AF65-F5344CB8AC3E}">
        <p14:creationId xmlns:p14="http://schemas.microsoft.com/office/powerpoint/2010/main" val="387332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4F9974F0-0B37-A641-8D42-6CA26543431A}"/>
              </a:ext>
            </a:extLst>
          </p:cNvPr>
          <p:cNvSpPr>
            <a:spLocks noGrp="1"/>
          </p:cNvSpPr>
          <p:nvPr>
            <p:ph type="title"/>
          </p:nvPr>
        </p:nvSpPr>
        <p:spPr>
          <a:xfrm>
            <a:off x="393555" y="620392"/>
            <a:ext cx="2856201" cy="5504688"/>
          </a:xfrm>
        </p:spPr>
        <p:txBody>
          <a:bodyPr vert="horz" lIns="91440" tIns="45720" rIns="91440" bIns="45720" rtlCol="0" anchor="ctr">
            <a:normAutofit/>
          </a:bodyPr>
          <a:lstStyle/>
          <a:p>
            <a:r>
              <a:rPr lang="en-US" sz="5200" b="1" u="sng" kern="1200">
                <a:solidFill>
                  <a:schemeClr val="bg1"/>
                </a:solidFill>
                <a:latin typeface="+mj-lt"/>
                <a:ea typeface="+mj-ea"/>
                <a:cs typeface="+mj-cs"/>
              </a:rPr>
              <a:t>Interest in Central Sewer Service</a:t>
            </a:r>
          </a:p>
        </p:txBody>
      </p:sp>
      <p:graphicFrame>
        <p:nvGraphicFramePr>
          <p:cNvPr id="11" name="TextBox 2">
            <a:extLst>
              <a:ext uri="{FF2B5EF4-FFF2-40B4-BE49-F238E27FC236}">
                <a16:creationId xmlns:a16="http://schemas.microsoft.com/office/drawing/2014/main" id="{42DF703F-19C2-B188-3F5B-B3C43DCC1E8A}"/>
              </a:ext>
            </a:extLst>
          </p:cNvPr>
          <p:cNvGraphicFramePr/>
          <p:nvPr>
            <p:extLst>
              <p:ext uri="{D42A27DB-BD31-4B8C-83A1-F6EECF244321}">
                <p14:modId xmlns:p14="http://schemas.microsoft.com/office/powerpoint/2010/main" val="421214557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46AE2D0-BF11-564B-362A-2ABD6D4D10F7}"/>
              </a:ext>
            </a:extLst>
          </p:cNvPr>
          <p:cNvSpPr>
            <a:spLocks noGrp="1"/>
          </p:cNvSpPr>
          <p:nvPr>
            <p:ph type="sldNum" sz="quarter" idx="12"/>
          </p:nvPr>
        </p:nvSpPr>
        <p:spPr/>
        <p:txBody>
          <a:bodyPr/>
          <a:lstStyle/>
          <a:p>
            <a:fld id="{7AFE9C83-40AC-8143-9B59-A65E4AC34AB7}" type="slidenum">
              <a:rPr lang="en-US" smtClean="0"/>
              <a:t>2</a:t>
            </a:fld>
            <a:endParaRPr lang="en-US"/>
          </a:p>
        </p:txBody>
      </p:sp>
    </p:spTree>
    <p:extLst>
      <p:ext uri="{BB962C8B-B14F-4D97-AF65-F5344CB8AC3E}">
        <p14:creationId xmlns:p14="http://schemas.microsoft.com/office/powerpoint/2010/main" val="407732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A20969B-F976-41C6-9C2F-CEA714615724}"/>
              </a:ext>
            </a:extLst>
          </p:cNvPr>
          <p:cNvSpPr>
            <a:spLocks noGrp="1"/>
          </p:cNvSpPr>
          <p:nvPr>
            <p:ph type="subTitle" idx="1"/>
          </p:nvPr>
        </p:nvSpPr>
        <p:spPr>
          <a:xfrm>
            <a:off x="6429374" y="390832"/>
            <a:ext cx="2425189" cy="873612"/>
          </a:xfrm>
        </p:spPr>
        <p:txBody>
          <a:bodyPr anchor="ctr">
            <a:normAutofit/>
          </a:bodyPr>
          <a:lstStyle/>
          <a:p>
            <a:pPr algn="l"/>
            <a:r>
              <a:rPr lang="en-US" sz="1700" dirty="0">
                <a:solidFill>
                  <a:srgbClr val="FFFFFF"/>
                </a:solidFill>
              </a:rPr>
              <a:t>Carters Creek Watershed with Irvington’s Town Limits</a:t>
            </a:r>
          </a:p>
        </p:txBody>
      </p:sp>
      <p:pic>
        <p:nvPicPr>
          <p:cNvPr id="5" name="Picture 4">
            <a:extLst>
              <a:ext uri="{FF2B5EF4-FFF2-40B4-BE49-F238E27FC236}">
                <a16:creationId xmlns:a16="http://schemas.microsoft.com/office/drawing/2014/main" id="{058104BD-93DB-4E5A-A17D-00C5A1A42F8C}"/>
              </a:ext>
            </a:extLst>
          </p:cNvPr>
          <p:cNvPicPr>
            <a:picLocks noChangeAspect="1"/>
          </p:cNvPicPr>
          <p:nvPr/>
        </p:nvPicPr>
        <p:blipFill>
          <a:blip r:embed="rId2"/>
          <a:stretch>
            <a:fillRect/>
          </a:stretch>
        </p:blipFill>
        <p:spPr>
          <a:xfrm>
            <a:off x="442712" y="1833946"/>
            <a:ext cx="5800859" cy="4452160"/>
          </a:xfrm>
          <a:prstGeom prst="rect">
            <a:avLst/>
          </a:prstGeom>
        </p:spPr>
      </p:pic>
      <p:sp>
        <p:nvSpPr>
          <p:cNvPr id="2" name="TextBox 1">
            <a:extLst>
              <a:ext uri="{FF2B5EF4-FFF2-40B4-BE49-F238E27FC236}">
                <a16:creationId xmlns:a16="http://schemas.microsoft.com/office/drawing/2014/main" id="{7C270AA6-A021-5399-D562-1F08D80BB935}"/>
              </a:ext>
            </a:extLst>
          </p:cNvPr>
          <p:cNvSpPr txBox="1"/>
          <p:nvPr/>
        </p:nvSpPr>
        <p:spPr>
          <a:xfrm>
            <a:off x="6686283" y="2057400"/>
            <a:ext cx="1914120" cy="3416320"/>
          </a:xfrm>
          <a:prstGeom prst="rect">
            <a:avLst/>
          </a:prstGeom>
          <a:noFill/>
        </p:spPr>
        <p:txBody>
          <a:bodyPr wrap="square" rtlCol="0">
            <a:spAutoFit/>
          </a:bodyPr>
          <a:lstStyle/>
          <a:p>
            <a:r>
              <a:rPr lang="en-US" dirty="0">
                <a:solidFill>
                  <a:schemeClr val="bg1"/>
                </a:solidFill>
              </a:rPr>
              <a:t>Irvington: 23% of watershed.</a:t>
            </a:r>
          </a:p>
          <a:p>
            <a:endParaRPr lang="en-US" dirty="0"/>
          </a:p>
          <a:p>
            <a:r>
              <a:rPr lang="en-US" dirty="0">
                <a:solidFill>
                  <a:schemeClr val="bg1"/>
                </a:solidFill>
              </a:rPr>
              <a:t>Average Elevation:</a:t>
            </a:r>
          </a:p>
          <a:p>
            <a:endParaRPr lang="en-US" dirty="0">
              <a:solidFill>
                <a:schemeClr val="bg1"/>
              </a:solidFill>
            </a:endParaRPr>
          </a:p>
          <a:p>
            <a:r>
              <a:rPr lang="en-US" dirty="0">
                <a:solidFill>
                  <a:schemeClr val="bg1"/>
                </a:solidFill>
              </a:rPr>
              <a:t>Irvington: 30 feet</a:t>
            </a:r>
          </a:p>
          <a:p>
            <a:endParaRPr lang="en-US" dirty="0">
              <a:solidFill>
                <a:schemeClr val="bg1"/>
              </a:solidFill>
            </a:endParaRPr>
          </a:p>
          <a:p>
            <a:r>
              <a:rPr lang="en-US" dirty="0">
                <a:solidFill>
                  <a:schemeClr val="bg1"/>
                </a:solidFill>
              </a:rPr>
              <a:t>Norfolk: 7 feet</a:t>
            </a:r>
          </a:p>
          <a:p>
            <a:endParaRPr lang="en-US" dirty="0">
              <a:solidFill>
                <a:schemeClr val="bg1"/>
              </a:solidFill>
            </a:endParaRPr>
          </a:p>
          <a:p>
            <a:r>
              <a:rPr lang="en-US" dirty="0">
                <a:solidFill>
                  <a:schemeClr val="bg1"/>
                </a:solidFill>
              </a:rPr>
              <a:t>Deltaville: 10 feet</a:t>
            </a:r>
          </a:p>
          <a:p>
            <a:endParaRPr lang="en-US" dirty="0">
              <a:solidFill>
                <a:schemeClr val="bg1"/>
              </a:solidFill>
            </a:endParaRPr>
          </a:p>
          <a:p>
            <a:r>
              <a:rPr lang="en-US" dirty="0">
                <a:solidFill>
                  <a:schemeClr val="bg1"/>
                </a:solidFill>
              </a:rPr>
              <a:t>Mathews: 7 feet</a:t>
            </a:r>
          </a:p>
        </p:txBody>
      </p:sp>
      <p:sp>
        <p:nvSpPr>
          <p:cNvPr id="4" name="Slide Number Placeholder 3">
            <a:extLst>
              <a:ext uri="{FF2B5EF4-FFF2-40B4-BE49-F238E27FC236}">
                <a16:creationId xmlns:a16="http://schemas.microsoft.com/office/drawing/2014/main" id="{BBD9BF68-2BA4-284A-AACB-1A14778B53D6}"/>
              </a:ext>
            </a:extLst>
          </p:cNvPr>
          <p:cNvSpPr>
            <a:spLocks noGrp="1"/>
          </p:cNvSpPr>
          <p:nvPr>
            <p:ph type="sldNum" sz="quarter" idx="12"/>
          </p:nvPr>
        </p:nvSpPr>
        <p:spPr/>
        <p:txBody>
          <a:bodyPr/>
          <a:lstStyle/>
          <a:p>
            <a:fld id="{7AFE9C83-40AC-8143-9B59-A65E4AC34AB7}" type="slidenum">
              <a:rPr lang="en-US" smtClean="0"/>
              <a:t>3</a:t>
            </a:fld>
            <a:endParaRPr lang="en-US"/>
          </a:p>
        </p:txBody>
      </p:sp>
    </p:spTree>
    <p:extLst>
      <p:ext uri="{BB962C8B-B14F-4D97-AF65-F5344CB8AC3E}">
        <p14:creationId xmlns:p14="http://schemas.microsoft.com/office/powerpoint/2010/main" val="367160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3A8D12-1F00-4CEB-8E7A-82E067F8BC58}"/>
              </a:ext>
            </a:extLst>
          </p:cNvPr>
          <p:cNvPicPr>
            <a:picLocks noChangeAspect="1"/>
          </p:cNvPicPr>
          <p:nvPr/>
        </p:nvPicPr>
        <p:blipFill>
          <a:blip r:embed="rId2"/>
          <a:stretch>
            <a:fillRect/>
          </a:stretch>
        </p:blipFill>
        <p:spPr>
          <a:xfrm>
            <a:off x="52181" y="2277415"/>
            <a:ext cx="9144000" cy="3212558"/>
          </a:xfrm>
          <a:prstGeom prst="rect">
            <a:avLst/>
          </a:prstGeom>
        </p:spPr>
      </p:pic>
      <p:sp>
        <p:nvSpPr>
          <p:cNvPr id="3" name="Rectangle 2">
            <a:extLst>
              <a:ext uri="{FF2B5EF4-FFF2-40B4-BE49-F238E27FC236}">
                <a16:creationId xmlns:a16="http://schemas.microsoft.com/office/drawing/2014/main" id="{9A1843C5-7E70-4FF6-AFEC-19C15A11E376}"/>
              </a:ext>
            </a:extLst>
          </p:cNvPr>
          <p:cNvSpPr/>
          <p:nvPr/>
        </p:nvSpPr>
        <p:spPr>
          <a:xfrm>
            <a:off x="0" y="0"/>
            <a:ext cx="9144000" cy="2277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B6EFB3F-F542-4CA5-B9F6-BE9349E068A5}"/>
              </a:ext>
            </a:extLst>
          </p:cNvPr>
          <p:cNvPicPr>
            <a:picLocks noChangeAspect="1"/>
          </p:cNvPicPr>
          <p:nvPr/>
        </p:nvPicPr>
        <p:blipFill>
          <a:blip r:embed="rId3"/>
          <a:stretch>
            <a:fillRect/>
          </a:stretch>
        </p:blipFill>
        <p:spPr>
          <a:xfrm>
            <a:off x="2132548" y="346364"/>
            <a:ext cx="4878904" cy="1706616"/>
          </a:xfrm>
          <a:prstGeom prst="rect">
            <a:avLst/>
          </a:prstGeom>
        </p:spPr>
      </p:pic>
      <p:sp>
        <p:nvSpPr>
          <p:cNvPr id="8" name="Oval 7">
            <a:extLst>
              <a:ext uri="{FF2B5EF4-FFF2-40B4-BE49-F238E27FC236}">
                <a16:creationId xmlns:a16="http://schemas.microsoft.com/office/drawing/2014/main" id="{DE272BA6-C130-47F0-A2E2-4ABEE03AC870}"/>
              </a:ext>
            </a:extLst>
          </p:cNvPr>
          <p:cNvSpPr/>
          <p:nvPr/>
        </p:nvSpPr>
        <p:spPr>
          <a:xfrm>
            <a:off x="1364146" y="3101009"/>
            <a:ext cx="454715" cy="2439910"/>
          </a:xfrm>
          <a:prstGeom prst="ellipse">
            <a:avLst/>
          </a:prstGeom>
          <a:solidFill>
            <a:schemeClr val="accent1">
              <a:alpha val="28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19D4A79F-3274-E9B2-06BC-6BCB0E5BAAD6}"/>
              </a:ext>
            </a:extLst>
          </p:cNvPr>
          <p:cNvSpPr txBox="1"/>
          <p:nvPr/>
        </p:nvSpPr>
        <p:spPr>
          <a:xfrm>
            <a:off x="1591503" y="5865305"/>
            <a:ext cx="5769593" cy="646331"/>
          </a:xfrm>
          <a:prstGeom prst="rect">
            <a:avLst/>
          </a:prstGeom>
          <a:noFill/>
        </p:spPr>
        <p:txBody>
          <a:bodyPr wrap="none" rtlCol="0">
            <a:spAutoFit/>
          </a:bodyPr>
          <a:lstStyle/>
          <a:p>
            <a:r>
              <a:rPr lang="en-US" dirty="0"/>
              <a:t>VDH guideline for Swimming is more than 200 CFU/100 ml</a:t>
            </a:r>
          </a:p>
          <a:p>
            <a:r>
              <a:rPr lang="en-US" dirty="0"/>
              <a:t>CFU is Colony forming units, the measure of Fecal Coliforms</a:t>
            </a:r>
          </a:p>
        </p:txBody>
      </p:sp>
      <p:sp>
        <p:nvSpPr>
          <p:cNvPr id="4" name="Slide Number Placeholder 3">
            <a:extLst>
              <a:ext uri="{FF2B5EF4-FFF2-40B4-BE49-F238E27FC236}">
                <a16:creationId xmlns:a16="http://schemas.microsoft.com/office/drawing/2014/main" id="{0AFDD745-11F3-99A5-45EA-F00BF45EEC25}"/>
              </a:ext>
            </a:extLst>
          </p:cNvPr>
          <p:cNvSpPr>
            <a:spLocks noGrp="1"/>
          </p:cNvSpPr>
          <p:nvPr>
            <p:ph type="sldNum" sz="quarter" idx="12"/>
          </p:nvPr>
        </p:nvSpPr>
        <p:spPr/>
        <p:txBody>
          <a:bodyPr/>
          <a:lstStyle/>
          <a:p>
            <a:fld id="{7AFE9C83-40AC-8143-9B59-A65E4AC34AB7}" type="slidenum">
              <a:rPr lang="en-US" smtClean="0"/>
              <a:t>4</a:t>
            </a:fld>
            <a:endParaRPr lang="en-US"/>
          </a:p>
        </p:txBody>
      </p:sp>
    </p:spTree>
    <p:extLst>
      <p:ext uri="{BB962C8B-B14F-4D97-AF65-F5344CB8AC3E}">
        <p14:creationId xmlns:p14="http://schemas.microsoft.com/office/powerpoint/2010/main" val="144724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F9974F0-0B37-A641-8D42-6CA26543431A}"/>
              </a:ext>
            </a:extLst>
          </p:cNvPr>
          <p:cNvSpPr>
            <a:spLocks noGrp="1"/>
          </p:cNvSpPr>
          <p:nvPr>
            <p:ph type="title"/>
          </p:nvPr>
        </p:nvSpPr>
        <p:spPr>
          <a:xfrm>
            <a:off x="216569" y="108284"/>
            <a:ext cx="8598248" cy="673769"/>
          </a:xfrm>
          <a:solidFill>
            <a:schemeClr val="accent1"/>
          </a:solidFill>
        </p:spPr>
        <p:txBody>
          <a:bodyPr>
            <a:noAutofit/>
          </a:bodyPr>
          <a:lstStyle/>
          <a:p>
            <a:r>
              <a:rPr lang="en-US" sz="3600" b="1" dirty="0">
                <a:solidFill>
                  <a:schemeClr val="bg1"/>
                </a:solidFill>
              </a:rPr>
              <a:t>Carters Creek:  VDH  DSS Map</a:t>
            </a:r>
          </a:p>
        </p:txBody>
      </p:sp>
      <p:pic>
        <p:nvPicPr>
          <p:cNvPr id="13" name="Picture 12" descr="Map&#10;&#10;Description automatically generated">
            <a:extLst>
              <a:ext uri="{FF2B5EF4-FFF2-40B4-BE49-F238E27FC236}">
                <a16:creationId xmlns:a16="http://schemas.microsoft.com/office/drawing/2014/main" id="{AC1919C9-E6FD-4F47-BF8C-47A530D46289}"/>
              </a:ext>
            </a:extLst>
          </p:cNvPr>
          <p:cNvPicPr>
            <a:picLocks noChangeAspect="1"/>
          </p:cNvPicPr>
          <p:nvPr/>
        </p:nvPicPr>
        <p:blipFill>
          <a:blip r:embed="rId2"/>
          <a:stretch>
            <a:fillRect/>
          </a:stretch>
        </p:blipFill>
        <p:spPr>
          <a:xfrm rot="16200000">
            <a:off x="977100" y="33911"/>
            <a:ext cx="5041231" cy="6562292"/>
          </a:xfrm>
          <a:prstGeom prst="rect">
            <a:avLst/>
          </a:prstGeom>
        </p:spPr>
      </p:pic>
      <p:sp>
        <p:nvSpPr>
          <p:cNvPr id="5" name="TextBox 4">
            <a:extLst>
              <a:ext uri="{FF2B5EF4-FFF2-40B4-BE49-F238E27FC236}">
                <a16:creationId xmlns:a16="http://schemas.microsoft.com/office/drawing/2014/main" id="{30F8A58D-79B3-A641-AC1F-89AF8610700B}"/>
              </a:ext>
            </a:extLst>
          </p:cNvPr>
          <p:cNvSpPr txBox="1"/>
          <p:nvPr/>
        </p:nvSpPr>
        <p:spPr>
          <a:xfrm>
            <a:off x="353568" y="5787191"/>
            <a:ext cx="935549" cy="338554"/>
          </a:xfrm>
          <a:prstGeom prst="rect">
            <a:avLst/>
          </a:prstGeom>
          <a:noFill/>
        </p:spPr>
        <p:txBody>
          <a:bodyPr wrap="square" rtlCol="0">
            <a:spAutoFit/>
          </a:bodyPr>
          <a:lstStyle/>
          <a:p>
            <a:r>
              <a:rPr lang="en-US" sz="1600" dirty="0"/>
              <a:t>5.8/22.6</a:t>
            </a:r>
          </a:p>
        </p:txBody>
      </p:sp>
      <p:cxnSp>
        <p:nvCxnSpPr>
          <p:cNvPr id="7" name="Straight Arrow Connector 6">
            <a:extLst>
              <a:ext uri="{FF2B5EF4-FFF2-40B4-BE49-F238E27FC236}">
                <a16:creationId xmlns:a16="http://schemas.microsoft.com/office/drawing/2014/main" id="{F5C24F01-5F9D-8943-8A2B-5FE3798A6FD0}"/>
              </a:ext>
            </a:extLst>
          </p:cNvPr>
          <p:cNvCxnSpPr/>
          <p:nvPr/>
        </p:nvCxnSpPr>
        <p:spPr>
          <a:xfrm flipV="1">
            <a:off x="999744" y="3596640"/>
            <a:ext cx="1267968" cy="232867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42F613E-0CF0-8341-8B8D-8ECCFAFD33A2}"/>
              </a:ext>
            </a:extLst>
          </p:cNvPr>
          <p:cNvSpPr txBox="1"/>
          <p:nvPr/>
        </p:nvSpPr>
        <p:spPr>
          <a:xfrm>
            <a:off x="1036577" y="6073079"/>
            <a:ext cx="7070846" cy="584775"/>
          </a:xfrm>
          <a:prstGeom prst="rect">
            <a:avLst/>
          </a:prstGeom>
          <a:noFill/>
        </p:spPr>
        <p:txBody>
          <a:bodyPr wrap="none" rtlCol="0">
            <a:spAutoFit/>
          </a:bodyPr>
          <a:lstStyle/>
          <a:p>
            <a:pPr algn="ctr"/>
            <a:r>
              <a:rPr lang="en-US" sz="1600" dirty="0"/>
              <a:t>For year round shellfish harvesting 30 sample avg must be less than 14 CFU/100 ml</a:t>
            </a:r>
          </a:p>
          <a:p>
            <a:pPr algn="ctr"/>
            <a:r>
              <a:rPr lang="en-US" sz="1600" dirty="0"/>
              <a:t>And 90% less than 31 CFU/100 ml</a:t>
            </a:r>
          </a:p>
        </p:txBody>
      </p:sp>
      <p:sp>
        <p:nvSpPr>
          <p:cNvPr id="11" name="TextBox 10">
            <a:extLst>
              <a:ext uri="{FF2B5EF4-FFF2-40B4-BE49-F238E27FC236}">
                <a16:creationId xmlns:a16="http://schemas.microsoft.com/office/drawing/2014/main" id="{A52ADC33-8A18-254D-9FE6-F161E28D1708}"/>
              </a:ext>
            </a:extLst>
          </p:cNvPr>
          <p:cNvSpPr txBox="1"/>
          <p:nvPr/>
        </p:nvSpPr>
        <p:spPr>
          <a:xfrm>
            <a:off x="2621420" y="5780339"/>
            <a:ext cx="731290" cy="338554"/>
          </a:xfrm>
          <a:prstGeom prst="rect">
            <a:avLst/>
          </a:prstGeom>
          <a:noFill/>
        </p:spPr>
        <p:txBody>
          <a:bodyPr wrap="none" rtlCol="0">
            <a:spAutoFit/>
          </a:bodyPr>
          <a:lstStyle/>
          <a:p>
            <a:r>
              <a:rPr lang="en-US" sz="1600" dirty="0"/>
              <a:t>5.7/21</a:t>
            </a:r>
          </a:p>
        </p:txBody>
      </p:sp>
      <p:cxnSp>
        <p:nvCxnSpPr>
          <p:cNvPr id="14" name="Straight Arrow Connector 13">
            <a:extLst>
              <a:ext uri="{FF2B5EF4-FFF2-40B4-BE49-F238E27FC236}">
                <a16:creationId xmlns:a16="http://schemas.microsoft.com/office/drawing/2014/main" id="{558F3990-5218-8040-9019-17616FB032EA}"/>
              </a:ext>
            </a:extLst>
          </p:cNvPr>
          <p:cNvCxnSpPr>
            <a:stCxn id="11" idx="0"/>
          </p:cNvCxnSpPr>
          <p:nvPr/>
        </p:nvCxnSpPr>
        <p:spPr>
          <a:xfrm flipH="1" flipV="1">
            <a:off x="2267712" y="4206240"/>
            <a:ext cx="719353" cy="15740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1D4BBE7-8F7E-4E48-B16D-3504C015D631}"/>
              </a:ext>
            </a:extLst>
          </p:cNvPr>
          <p:cNvSpPr txBox="1"/>
          <p:nvPr/>
        </p:nvSpPr>
        <p:spPr>
          <a:xfrm>
            <a:off x="3645408" y="5787191"/>
            <a:ext cx="731290" cy="338554"/>
          </a:xfrm>
          <a:prstGeom prst="rect">
            <a:avLst/>
          </a:prstGeom>
          <a:noFill/>
        </p:spPr>
        <p:txBody>
          <a:bodyPr wrap="none" rtlCol="0">
            <a:spAutoFit/>
          </a:bodyPr>
          <a:lstStyle/>
          <a:p>
            <a:r>
              <a:rPr lang="en-US" sz="1600" dirty="0"/>
              <a:t>7.8/36</a:t>
            </a:r>
          </a:p>
        </p:txBody>
      </p:sp>
      <p:cxnSp>
        <p:nvCxnSpPr>
          <p:cNvPr id="17" name="Straight Arrow Connector 16">
            <a:extLst>
              <a:ext uri="{FF2B5EF4-FFF2-40B4-BE49-F238E27FC236}">
                <a16:creationId xmlns:a16="http://schemas.microsoft.com/office/drawing/2014/main" id="{072C00A0-5267-E54C-BEC7-01CB2E71DAC6}"/>
              </a:ext>
            </a:extLst>
          </p:cNvPr>
          <p:cNvCxnSpPr>
            <a:stCxn id="15" idx="0"/>
          </p:cNvCxnSpPr>
          <p:nvPr/>
        </p:nvCxnSpPr>
        <p:spPr>
          <a:xfrm flipH="1" flipV="1">
            <a:off x="3742944" y="4413504"/>
            <a:ext cx="268109" cy="137368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60DF0A-902C-124C-8E3D-E8133DCCE663}"/>
              </a:ext>
            </a:extLst>
          </p:cNvPr>
          <p:cNvSpPr txBox="1"/>
          <p:nvPr/>
        </p:nvSpPr>
        <p:spPr>
          <a:xfrm>
            <a:off x="6925057" y="914400"/>
            <a:ext cx="1889760" cy="4801314"/>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dirty="0"/>
              <a:t>Tides Inn Plants Outlets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further up the creek you go the less flushing of natural background contamination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Areas near marinas are always seasonally condemned</a:t>
            </a:r>
          </a:p>
          <a:p>
            <a:endParaRPr lang="en-US" dirty="0"/>
          </a:p>
        </p:txBody>
      </p:sp>
      <p:cxnSp>
        <p:nvCxnSpPr>
          <p:cNvPr id="20" name="Straight Arrow Connector 19">
            <a:extLst>
              <a:ext uri="{FF2B5EF4-FFF2-40B4-BE49-F238E27FC236}">
                <a16:creationId xmlns:a16="http://schemas.microsoft.com/office/drawing/2014/main" id="{23D2AC29-B2FC-1345-9AD7-25E533601B65}"/>
              </a:ext>
            </a:extLst>
          </p:cNvPr>
          <p:cNvCxnSpPr/>
          <p:nvPr/>
        </p:nvCxnSpPr>
        <p:spPr>
          <a:xfrm flipH="1">
            <a:off x="2743200" y="1219200"/>
            <a:ext cx="4145280" cy="67056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911E649-1431-444D-849C-52409752E4CF}"/>
              </a:ext>
            </a:extLst>
          </p:cNvPr>
          <p:cNvCxnSpPr/>
          <p:nvPr/>
        </p:nvCxnSpPr>
        <p:spPr>
          <a:xfrm flipH="1">
            <a:off x="2743200" y="1219200"/>
            <a:ext cx="4181856" cy="142646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D0C7E44-7369-BB79-A8BE-D08887E6523E}"/>
              </a:ext>
            </a:extLst>
          </p:cNvPr>
          <p:cNvSpPr>
            <a:spLocks noGrp="1"/>
          </p:cNvSpPr>
          <p:nvPr>
            <p:ph type="sldNum" sz="quarter" idx="12"/>
          </p:nvPr>
        </p:nvSpPr>
        <p:spPr/>
        <p:txBody>
          <a:bodyPr/>
          <a:lstStyle/>
          <a:p>
            <a:fld id="{7AFE9C83-40AC-8143-9B59-A65E4AC34AB7}" type="slidenum">
              <a:rPr lang="en-US" smtClean="0"/>
              <a:t>5</a:t>
            </a:fld>
            <a:endParaRPr lang="en-US"/>
          </a:p>
        </p:txBody>
      </p:sp>
    </p:spTree>
    <p:extLst>
      <p:ext uri="{BB962C8B-B14F-4D97-AF65-F5344CB8AC3E}">
        <p14:creationId xmlns:p14="http://schemas.microsoft.com/office/powerpoint/2010/main" val="178887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C5A1-643D-704E-A71A-E9A7EE2E77BC}"/>
              </a:ext>
            </a:extLst>
          </p:cNvPr>
          <p:cNvSpPr>
            <a:spLocks noGrp="1"/>
          </p:cNvSpPr>
          <p:nvPr>
            <p:ph type="title"/>
          </p:nvPr>
        </p:nvSpPr>
        <p:spPr>
          <a:xfrm>
            <a:off x="118834" y="144380"/>
            <a:ext cx="8867850" cy="757990"/>
          </a:xfrm>
          <a:solidFill>
            <a:schemeClr val="accent1"/>
          </a:solidFill>
        </p:spPr>
        <p:txBody>
          <a:bodyPr>
            <a:noAutofit/>
          </a:bodyPr>
          <a:lstStyle/>
          <a:p>
            <a:br>
              <a:rPr lang="en-US" sz="4800" dirty="0">
                <a:solidFill>
                  <a:schemeClr val="bg1"/>
                </a:solidFill>
              </a:rPr>
            </a:br>
            <a:r>
              <a:rPr lang="en-US" sz="3600" b="1" dirty="0">
                <a:solidFill>
                  <a:schemeClr val="bg1"/>
                </a:solidFill>
              </a:rPr>
              <a:t>Irvington Soil Conditions</a:t>
            </a:r>
            <a:br>
              <a:rPr lang="en-US" sz="4800" dirty="0">
                <a:solidFill>
                  <a:schemeClr val="bg1"/>
                </a:solidFill>
              </a:rPr>
            </a:br>
            <a:endParaRPr lang="en-US" sz="4800" dirty="0">
              <a:solidFill>
                <a:schemeClr val="bg1"/>
              </a:solidFill>
            </a:endParaRPr>
          </a:p>
        </p:txBody>
      </p:sp>
      <p:pic>
        <p:nvPicPr>
          <p:cNvPr id="5" name="Picture 4" descr="Map&#10;&#10;Description automatically generated">
            <a:extLst>
              <a:ext uri="{FF2B5EF4-FFF2-40B4-BE49-F238E27FC236}">
                <a16:creationId xmlns:a16="http://schemas.microsoft.com/office/drawing/2014/main" id="{3FE7390D-CA9E-9B45-86E7-4C6397EF9502}"/>
              </a:ext>
            </a:extLst>
          </p:cNvPr>
          <p:cNvPicPr>
            <a:picLocks noChangeAspect="1"/>
          </p:cNvPicPr>
          <p:nvPr/>
        </p:nvPicPr>
        <p:blipFill>
          <a:blip r:embed="rId2"/>
          <a:stretch>
            <a:fillRect/>
          </a:stretch>
        </p:blipFill>
        <p:spPr>
          <a:xfrm rot="16200000">
            <a:off x="1113897" y="33637"/>
            <a:ext cx="4626142" cy="6616265"/>
          </a:xfrm>
          <a:prstGeom prst="rect">
            <a:avLst/>
          </a:prstGeom>
        </p:spPr>
      </p:pic>
      <p:sp>
        <p:nvSpPr>
          <p:cNvPr id="7" name="TextBox 6">
            <a:extLst>
              <a:ext uri="{FF2B5EF4-FFF2-40B4-BE49-F238E27FC236}">
                <a16:creationId xmlns:a16="http://schemas.microsoft.com/office/drawing/2014/main" id="{C6ABD65F-D83D-494B-9C1E-A10D28E3B8D8}"/>
              </a:ext>
            </a:extLst>
          </p:cNvPr>
          <p:cNvSpPr txBox="1"/>
          <p:nvPr/>
        </p:nvSpPr>
        <p:spPr>
          <a:xfrm>
            <a:off x="6867809" y="1028699"/>
            <a:ext cx="2118875" cy="4524315"/>
          </a:xfrm>
          <a:prstGeom prst="rect">
            <a:avLst/>
          </a:prstGeom>
          <a:solidFill>
            <a:schemeClr val="accent2"/>
          </a:solidFill>
        </p:spPr>
        <p:txBody>
          <a:bodyPr wrap="square" rtlCol="0">
            <a:spAutoFit/>
          </a:bodyPr>
          <a:lstStyle/>
          <a:p>
            <a:r>
              <a:rPr lang="en-US" sz="1600" dirty="0"/>
              <a:t>Sassafras:  Depth to Water Table</a:t>
            </a:r>
          </a:p>
          <a:p>
            <a:pPr lvl="1"/>
            <a:r>
              <a:rPr lang="en-US" sz="1600" dirty="0"/>
              <a:t>48-72 inches</a:t>
            </a:r>
          </a:p>
          <a:p>
            <a:pPr lvl="1"/>
            <a:r>
              <a:rPr lang="en-US" sz="1600" dirty="0"/>
              <a:t>Well drained</a:t>
            </a:r>
          </a:p>
          <a:p>
            <a:pPr lvl="1"/>
            <a:endParaRPr lang="en-US" sz="1600" dirty="0"/>
          </a:p>
          <a:p>
            <a:r>
              <a:rPr lang="en-US" sz="1600" dirty="0"/>
              <a:t>Wo: Depth to Water Table</a:t>
            </a:r>
          </a:p>
          <a:p>
            <a:pPr lvl="1"/>
            <a:r>
              <a:rPr lang="en-US" sz="1600" dirty="0"/>
              <a:t>18-30 inches</a:t>
            </a:r>
          </a:p>
          <a:p>
            <a:pPr lvl="1"/>
            <a:r>
              <a:rPr lang="en-US" sz="1600" dirty="0"/>
              <a:t>Moderately well drained</a:t>
            </a:r>
          </a:p>
          <a:p>
            <a:pPr lvl="1"/>
            <a:endParaRPr lang="en-US" sz="1600" dirty="0"/>
          </a:p>
          <a:p>
            <a:pPr lvl="1"/>
            <a:endParaRPr lang="en-US" sz="1600" dirty="0"/>
          </a:p>
          <a:p>
            <a:r>
              <a:rPr lang="en-US" sz="1600" dirty="0"/>
              <a:t>Dr: Depth to Water Table</a:t>
            </a:r>
          </a:p>
          <a:p>
            <a:pPr lvl="1"/>
            <a:r>
              <a:rPr lang="en-US" sz="1600" dirty="0"/>
              <a:t>12—18 inches</a:t>
            </a:r>
          </a:p>
          <a:p>
            <a:pPr lvl="1"/>
            <a:r>
              <a:rPr lang="en-US" sz="1600" dirty="0"/>
              <a:t>Somewhat poorly drained</a:t>
            </a:r>
          </a:p>
          <a:p>
            <a:pPr lvl="1"/>
            <a:endParaRPr lang="en-US" sz="1600" dirty="0"/>
          </a:p>
        </p:txBody>
      </p:sp>
      <p:sp>
        <p:nvSpPr>
          <p:cNvPr id="3" name="TextBox 2">
            <a:extLst>
              <a:ext uri="{FF2B5EF4-FFF2-40B4-BE49-F238E27FC236}">
                <a16:creationId xmlns:a16="http://schemas.microsoft.com/office/drawing/2014/main" id="{F2A1B9ED-817A-21DC-D049-ACBAD59D4F27}"/>
              </a:ext>
            </a:extLst>
          </p:cNvPr>
          <p:cNvSpPr txBox="1"/>
          <p:nvPr/>
        </p:nvSpPr>
        <p:spPr>
          <a:xfrm>
            <a:off x="807636" y="5829301"/>
            <a:ext cx="7528728" cy="584775"/>
          </a:xfrm>
          <a:prstGeom prst="rect">
            <a:avLst/>
          </a:prstGeom>
          <a:noFill/>
        </p:spPr>
        <p:txBody>
          <a:bodyPr wrap="none" rtlCol="0">
            <a:spAutoFit/>
          </a:bodyPr>
          <a:lstStyle/>
          <a:p>
            <a:r>
              <a:rPr lang="en-US" sz="1600" dirty="0"/>
              <a:t>Certain areas of Irvington, especially along King Carter Drive and areas of Farm Road and</a:t>
            </a:r>
          </a:p>
          <a:p>
            <a:r>
              <a:rPr lang="en-US" sz="1600" dirty="0"/>
              <a:t>Vineyard Meadow have soil conditions where advanced septic systems are now required</a:t>
            </a:r>
          </a:p>
        </p:txBody>
      </p:sp>
      <p:sp>
        <p:nvSpPr>
          <p:cNvPr id="4" name="Slide Number Placeholder 3">
            <a:extLst>
              <a:ext uri="{FF2B5EF4-FFF2-40B4-BE49-F238E27FC236}">
                <a16:creationId xmlns:a16="http://schemas.microsoft.com/office/drawing/2014/main" id="{CFEF734B-90F9-5690-0321-E268BB99A352}"/>
              </a:ext>
            </a:extLst>
          </p:cNvPr>
          <p:cNvSpPr>
            <a:spLocks noGrp="1"/>
          </p:cNvSpPr>
          <p:nvPr>
            <p:ph type="sldNum" sz="quarter" idx="12"/>
          </p:nvPr>
        </p:nvSpPr>
        <p:spPr/>
        <p:txBody>
          <a:bodyPr/>
          <a:lstStyle/>
          <a:p>
            <a:fld id="{7AFE9C83-40AC-8143-9B59-A65E4AC34AB7}" type="slidenum">
              <a:rPr lang="en-US" smtClean="0"/>
              <a:t>6</a:t>
            </a:fld>
            <a:endParaRPr lang="en-US"/>
          </a:p>
        </p:txBody>
      </p:sp>
    </p:spTree>
    <p:extLst>
      <p:ext uri="{BB962C8B-B14F-4D97-AF65-F5344CB8AC3E}">
        <p14:creationId xmlns:p14="http://schemas.microsoft.com/office/powerpoint/2010/main" val="35934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BC5A1-643D-704E-A71A-E9A7EE2E77BC}"/>
              </a:ext>
            </a:extLst>
          </p:cNvPr>
          <p:cNvSpPr>
            <a:spLocks noGrp="1"/>
          </p:cNvSpPr>
          <p:nvPr>
            <p:ph type="title"/>
          </p:nvPr>
        </p:nvSpPr>
        <p:spPr>
          <a:xfrm>
            <a:off x="515125" y="1153572"/>
            <a:ext cx="2400300" cy="4461163"/>
          </a:xfrm>
        </p:spPr>
        <p:txBody>
          <a:bodyPr vert="horz" lIns="91440" tIns="45720" rIns="91440" bIns="45720" rtlCol="0" anchor="ctr">
            <a:normAutofit/>
          </a:bodyPr>
          <a:lstStyle/>
          <a:p>
            <a:br>
              <a:rPr lang="en-US" kern="1200" dirty="0">
                <a:solidFill>
                  <a:srgbClr val="FFFFFF"/>
                </a:solidFill>
                <a:latin typeface="+mj-lt"/>
                <a:ea typeface="+mj-ea"/>
                <a:cs typeface="+mj-cs"/>
              </a:rPr>
            </a:br>
            <a:r>
              <a:rPr lang="en-US" b="1" kern="1200" dirty="0">
                <a:solidFill>
                  <a:srgbClr val="FFFFFF"/>
                </a:solidFill>
                <a:latin typeface="+mj-lt"/>
                <a:ea typeface="+mj-ea"/>
                <a:cs typeface="+mj-cs"/>
              </a:rPr>
              <a:t>Irvington Septic System History</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347DF52A-EF43-5B4B-A0D0-6B9266676DA9}"/>
              </a:ext>
            </a:extLst>
          </p:cNvPr>
          <p:cNvSpPr txBox="1"/>
          <p:nvPr/>
        </p:nvSpPr>
        <p:spPr>
          <a:xfrm>
            <a:off x="3335481" y="591344"/>
            <a:ext cx="5179868" cy="5585619"/>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a:t>Historically Conventional Septic Systems had been permitted in all of Irvington</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r>
              <a:rPr lang="en-US"/>
              <a:t>In the last shoreline survey by VDH in 2016 only two systems were  found deficient</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r>
              <a:rPr lang="en-US"/>
              <a:t>In the five-year period from 1/17 to 2/22, 31 permits were issued, 10 for new houses, 21 repairs, many repairs were L-3 Systems as were some for new houses. </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r>
              <a:rPr lang="en-US"/>
              <a:t>Septic System Effluent mg/l (BOD,TSS, TKN)</a:t>
            </a:r>
          </a:p>
          <a:p>
            <a:pPr marL="800100" lvl="1" indent="-228600" defTabSz="914400">
              <a:lnSpc>
                <a:spcPct val="90000"/>
              </a:lnSpc>
              <a:spcAft>
                <a:spcPts val="600"/>
              </a:spcAft>
              <a:buFont typeface="Arial" panose="020B0604020202020204" pitchFamily="34" charset="0"/>
              <a:buChar char="•"/>
            </a:pPr>
            <a:r>
              <a:rPr lang="en-US"/>
              <a:t>Conventional: 150,80,60</a:t>
            </a:r>
          </a:p>
          <a:p>
            <a:pPr marL="800100" lvl="1" indent="-228600" defTabSz="914400">
              <a:lnSpc>
                <a:spcPct val="90000"/>
              </a:lnSpc>
              <a:spcAft>
                <a:spcPts val="600"/>
              </a:spcAft>
              <a:buFont typeface="Arial" panose="020B0604020202020204" pitchFamily="34" charset="0"/>
              <a:buChar char="•"/>
            </a:pPr>
            <a:r>
              <a:rPr lang="en-US"/>
              <a:t>TL-3: &lt;10, &lt;10, 30 and disinfection</a:t>
            </a:r>
          </a:p>
          <a:p>
            <a:pPr marL="342900" indent="-228600" defTabSz="914400">
              <a:lnSpc>
                <a:spcPct val="90000"/>
              </a:lnSpc>
              <a:spcAft>
                <a:spcPts val="600"/>
              </a:spcAft>
              <a:buFont typeface="Arial" panose="020B0604020202020204" pitchFamily="34" charset="0"/>
              <a:buChar char="•"/>
            </a:pPr>
            <a:endParaRPr lang="en-US"/>
          </a:p>
          <a:p>
            <a:pPr marL="342900" indent="-228600" defTabSz="914400">
              <a:lnSpc>
                <a:spcPct val="90000"/>
              </a:lnSpc>
              <a:spcAft>
                <a:spcPts val="600"/>
              </a:spcAft>
              <a:buFont typeface="Arial" panose="020B0604020202020204" pitchFamily="34" charset="0"/>
              <a:buChar char="•"/>
            </a:pPr>
            <a:r>
              <a:rPr lang="en-US"/>
              <a:t>Properly designed and maintained Septic Systems do not contaminate Carters Creek with fecal coliforms (VDH, VIMS, EPA)</a:t>
            </a:r>
          </a:p>
          <a:p>
            <a:pPr lvl="2" indent="-228600" defTabSz="914400">
              <a:lnSpc>
                <a:spcPct val="90000"/>
              </a:lnSpc>
              <a:spcAft>
                <a:spcPts val="600"/>
              </a:spcAft>
              <a:buFont typeface="Arial" panose="020B0604020202020204" pitchFamily="34" charset="0"/>
              <a:buChar char="•"/>
            </a:pPr>
            <a:endParaRPr lang="en-US"/>
          </a:p>
        </p:txBody>
      </p:sp>
      <p:sp>
        <p:nvSpPr>
          <p:cNvPr id="3" name="Slide Number Placeholder 2">
            <a:extLst>
              <a:ext uri="{FF2B5EF4-FFF2-40B4-BE49-F238E27FC236}">
                <a16:creationId xmlns:a16="http://schemas.microsoft.com/office/drawing/2014/main" id="{2E22BFA2-697C-5879-C484-F7222B874AEE}"/>
              </a:ext>
            </a:extLst>
          </p:cNvPr>
          <p:cNvSpPr>
            <a:spLocks noGrp="1"/>
          </p:cNvSpPr>
          <p:nvPr>
            <p:ph type="sldNum" sz="quarter" idx="12"/>
          </p:nvPr>
        </p:nvSpPr>
        <p:spPr/>
        <p:txBody>
          <a:bodyPr/>
          <a:lstStyle/>
          <a:p>
            <a:fld id="{7AFE9C83-40AC-8143-9B59-A65E4AC34AB7}" type="slidenum">
              <a:rPr lang="en-US" smtClean="0"/>
              <a:t>7</a:t>
            </a:fld>
            <a:endParaRPr lang="en-US"/>
          </a:p>
        </p:txBody>
      </p:sp>
    </p:spTree>
    <p:extLst>
      <p:ext uri="{BB962C8B-B14F-4D97-AF65-F5344CB8AC3E}">
        <p14:creationId xmlns:p14="http://schemas.microsoft.com/office/powerpoint/2010/main" val="329055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04E0F59-E6E2-3243-A02B-051B69A6FE8B}"/>
              </a:ext>
            </a:extLst>
          </p:cNvPr>
          <p:cNvSpPr>
            <a:spLocks noGrp="1"/>
          </p:cNvSpPr>
          <p:nvPr>
            <p:ph type="title"/>
          </p:nvPr>
        </p:nvSpPr>
        <p:spPr>
          <a:xfrm>
            <a:off x="393555" y="620392"/>
            <a:ext cx="3071540" cy="5504688"/>
          </a:xfrm>
        </p:spPr>
        <p:txBody>
          <a:bodyPr vert="horz" lIns="91440" tIns="45720" rIns="91440" bIns="45720" rtlCol="0" anchor="ctr">
            <a:normAutofit/>
          </a:bodyPr>
          <a:lstStyle/>
          <a:p>
            <a:br>
              <a:rPr lang="en-US" kern="1200" dirty="0">
                <a:solidFill>
                  <a:schemeClr val="bg1"/>
                </a:solidFill>
                <a:latin typeface="+mj-lt"/>
                <a:ea typeface="+mj-ea"/>
                <a:cs typeface="+mj-cs"/>
              </a:rPr>
            </a:br>
            <a:r>
              <a:rPr lang="en-US" b="1" kern="1200" dirty="0">
                <a:solidFill>
                  <a:schemeClr val="bg1"/>
                </a:solidFill>
                <a:latin typeface="+mj-lt"/>
                <a:ea typeface="+mj-ea"/>
                <a:cs typeface="+mj-cs"/>
              </a:rPr>
              <a:t>Alternatives and Best Guess Capital Costs:</a:t>
            </a:r>
            <a:br>
              <a:rPr lang="en-US" kern="1200" dirty="0">
                <a:solidFill>
                  <a:schemeClr val="bg1"/>
                </a:solidFill>
                <a:latin typeface="+mj-lt"/>
                <a:ea typeface="+mj-ea"/>
                <a:cs typeface="+mj-cs"/>
              </a:rPr>
            </a:br>
            <a:endParaRPr lang="en-US" kern="1200" dirty="0">
              <a:solidFill>
                <a:schemeClr val="bg1"/>
              </a:solidFill>
              <a:latin typeface="+mj-lt"/>
              <a:ea typeface="+mj-ea"/>
              <a:cs typeface="+mj-cs"/>
            </a:endParaRPr>
          </a:p>
        </p:txBody>
      </p:sp>
      <p:graphicFrame>
        <p:nvGraphicFramePr>
          <p:cNvPr id="7" name="TextBox 4">
            <a:extLst>
              <a:ext uri="{FF2B5EF4-FFF2-40B4-BE49-F238E27FC236}">
                <a16:creationId xmlns:a16="http://schemas.microsoft.com/office/drawing/2014/main" id="{1092D4B9-1430-2919-82A3-85FDECC74BC6}"/>
              </a:ext>
            </a:extLst>
          </p:cNvPr>
          <p:cNvGraphicFramePr/>
          <p:nvPr>
            <p:extLst>
              <p:ext uri="{D42A27DB-BD31-4B8C-83A1-F6EECF244321}">
                <p14:modId xmlns:p14="http://schemas.microsoft.com/office/powerpoint/2010/main" val="1878148762"/>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79FD8CE-2665-EA31-0CB4-79365EAC1B13}"/>
              </a:ext>
            </a:extLst>
          </p:cNvPr>
          <p:cNvSpPr>
            <a:spLocks noGrp="1"/>
          </p:cNvSpPr>
          <p:nvPr>
            <p:ph type="sldNum" sz="quarter" idx="12"/>
          </p:nvPr>
        </p:nvSpPr>
        <p:spPr/>
        <p:txBody>
          <a:bodyPr/>
          <a:lstStyle/>
          <a:p>
            <a:fld id="{7AFE9C83-40AC-8143-9B59-A65E4AC34AB7}" type="slidenum">
              <a:rPr lang="en-US" smtClean="0"/>
              <a:t>8</a:t>
            </a:fld>
            <a:endParaRPr lang="en-US"/>
          </a:p>
        </p:txBody>
      </p:sp>
    </p:spTree>
    <p:extLst>
      <p:ext uri="{BB962C8B-B14F-4D97-AF65-F5344CB8AC3E}">
        <p14:creationId xmlns:p14="http://schemas.microsoft.com/office/powerpoint/2010/main" val="82267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0DCEF41-EE5A-4D1B-B416-043EC093056C}"/>
              </a:ext>
            </a:extLst>
          </p:cNvPr>
          <p:cNvSpPr>
            <a:spLocks noGrp="1"/>
          </p:cNvSpPr>
          <p:nvPr>
            <p:ph type="title"/>
          </p:nvPr>
        </p:nvSpPr>
        <p:spPr>
          <a:xfrm>
            <a:off x="630936" y="1049274"/>
            <a:ext cx="7879842" cy="761238"/>
          </a:xfrm>
        </p:spPr>
        <p:txBody>
          <a:bodyPr anchor="b">
            <a:noAutofit/>
          </a:bodyPr>
          <a:lstStyle/>
          <a:p>
            <a:r>
              <a:rPr lang="en-US" sz="2400" b="1" dirty="0"/>
              <a:t>Grant and Loan Capitalization of a Wastewater/Sewer Treatment for Irvington</a:t>
            </a:r>
            <a:br>
              <a:rPr lang="en-US" sz="2400" b="1" dirty="0"/>
            </a:br>
            <a:endParaRPr lang="en-US" sz="2400" b="1"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5" y="2083127"/>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10882"/>
            <a:ext cx="1405093" cy="82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1D8069B-F7AF-36AC-817B-4844795092E6}"/>
              </a:ext>
            </a:extLst>
          </p:cNvPr>
          <p:cNvGraphicFramePr>
            <a:graphicFrameLocks noGrp="1"/>
          </p:cNvGraphicFramePr>
          <p:nvPr>
            <p:ph idx="1"/>
            <p:extLst>
              <p:ext uri="{D42A27DB-BD31-4B8C-83A1-F6EECF244321}">
                <p14:modId xmlns:p14="http://schemas.microsoft.com/office/powerpoint/2010/main" val="2621260273"/>
              </p:ext>
            </p:extLst>
          </p:nvPr>
        </p:nvGraphicFramePr>
        <p:xfrm>
          <a:off x="244928" y="2165487"/>
          <a:ext cx="8663474" cy="356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7D7BCCA-58CD-65E4-0CAB-6AB4557CFEE1}"/>
              </a:ext>
            </a:extLst>
          </p:cNvPr>
          <p:cNvSpPr>
            <a:spLocks noGrp="1"/>
          </p:cNvSpPr>
          <p:nvPr>
            <p:ph type="sldNum" sz="quarter" idx="12"/>
          </p:nvPr>
        </p:nvSpPr>
        <p:spPr/>
        <p:txBody>
          <a:bodyPr/>
          <a:lstStyle/>
          <a:p>
            <a:fld id="{7AFE9C83-40AC-8143-9B59-A65E4AC34AB7}" type="slidenum">
              <a:rPr lang="en-US" smtClean="0"/>
              <a:t>9</a:t>
            </a:fld>
            <a:endParaRPr lang="en-US"/>
          </a:p>
        </p:txBody>
      </p:sp>
    </p:spTree>
    <p:extLst>
      <p:ext uri="{BB962C8B-B14F-4D97-AF65-F5344CB8AC3E}">
        <p14:creationId xmlns:p14="http://schemas.microsoft.com/office/powerpoint/2010/main" val="1291806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3334</TotalTime>
  <Words>1276</Words>
  <Application>Microsoft Macintosh PowerPoint</Application>
  <PresentationFormat>On-screen Show (4:3)</PresentationFormat>
  <Paragraphs>164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Sewer Advisory Panel Draft  Presentation</vt:lpstr>
      <vt:lpstr>Interest in Central Sewer Service</vt:lpstr>
      <vt:lpstr>PowerPoint Presentation</vt:lpstr>
      <vt:lpstr>PowerPoint Presentation</vt:lpstr>
      <vt:lpstr>Carters Creek:  VDH  DSS Map</vt:lpstr>
      <vt:lpstr> Irvington Soil Conditions </vt:lpstr>
      <vt:lpstr> Irvington Septic System History </vt:lpstr>
      <vt:lpstr> Alternatives and Best Guess Capital Costs: </vt:lpstr>
      <vt:lpstr>Grant and Loan Capitalization of a Wastewater/Sewer Treatment for Irvington </vt:lpstr>
      <vt:lpstr>Grant Capitalization for future phases of a Wastewater/Sewer Treatment Infrastructure Plan for Irvington </vt:lpstr>
      <vt:lpstr>Loan Capitalization of a Wastewater/Sewer Treatment for Irvington </vt:lpstr>
      <vt:lpstr>Loan Capitalization of a Wastewater/Sewer Treatment for Irvington </vt:lpstr>
      <vt:lpstr>The best local resource for technical assistance with planning and grant applications is the Northern Neck Planning District Commission (NNPDC)  </vt:lpstr>
      <vt:lpstr>Recommended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Chapman</dc:creator>
  <cp:lastModifiedBy>Tom Chapman</cp:lastModifiedBy>
  <cp:revision>26</cp:revision>
  <cp:lastPrinted>2022-05-06T13:16:32Z</cp:lastPrinted>
  <dcterms:created xsi:type="dcterms:W3CDTF">2022-03-30T21:53:08Z</dcterms:created>
  <dcterms:modified xsi:type="dcterms:W3CDTF">2022-05-16T14:40:00Z</dcterms:modified>
</cp:coreProperties>
</file>