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105593" r:id="rId4"/>
    <p:sldId id="105586" r:id="rId5"/>
    <p:sldId id="105588" r:id="rId6"/>
    <p:sldId id="105587" r:id="rId7"/>
    <p:sldId id="258" r:id="rId8"/>
    <p:sldId id="259" r:id="rId9"/>
    <p:sldId id="261" r:id="rId10"/>
    <p:sldId id="105582" r:id="rId11"/>
    <p:sldId id="263" r:id="rId12"/>
    <p:sldId id="264" r:id="rId13"/>
    <p:sldId id="105583" r:id="rId14"/>
    <p:sldId id="262" r:id="rId15"/>
    <p:sldId id="105584" r:id="rId16"/>
    <p:sldId id="105585" r:id="rId17"/>
    <p:sldId id="105592" r:id="rId18"/>
    <p:sldId id="105589" r:id="rId19"/>
    <p:sldId id="105590" r:id="rId20"/>
    <p:sldId id="105591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5877A-43B5-45F5-A6E3-86959CD5121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37CA96-A4EA-4CEB-A21E-FACD0A1FF156}">
      <dgm:prSet/>
      <dgm:spPr/>
      <dgm:t>
        <a:bodyPr/>
        <a:lstStyle/>
        <a:p>
          <a:r>
            <a:rPr lang="en-US" u="sng" dirty="0"/>
            <a:t>A. Conventional and AOSS </a:t>
          </a:r>
          <a:r>
            <a:rPr lang="en-US" dirty="0"/>
            <a:t>with clustered Decentralized Systems</a:t>
          </a:r>
        </a:p>
      </dgm:t>
    </dgm:pt>
    <dgm:pt modelId="{37D7DBEA-1B46-4285-B3E4-3F7955F3B505}" type="parTrans" cxnId="{4FD1A054-CC92-4FF5-9063-4959167D2431}">
      <dgm:prSet/>
      <dgm:spPr/>
      <dgm:t>
        <a:bodyPr/>
        <a:lstStyle/>
        <a:p>
          <a:endParaRPr lang="en-US"/>
        </a:p>
      </dgm:t>
    </dgm:pt>
    <dgm:pt modelId="{822EBF4D-F233-41B9-972D-D1F263CB89A8}" type="sibTrans" cxnId="{4FD1A054-CC92-4FF5-9063-4959167D2431}">
      <dgm:prSet/>
      <dgm:spPr/>
      <dgm:t>
        <a:bodyPr/>
        <a:lstStyle/>
        <a:p>
          <a:endParaRPr lang="en-US"/>
        </a:p>
      </dgm:t>
    </dgm:pt>
    <dgm:pt modelId="{FD7AE647-5B06-477F-82EA-FC7BEDD2150D}">
      <dgm:prSet/>
      <dgm:spPr/>
      <dgm:t>
        <a:bodyPr/>
        <a:lstStyle/>
        <a:p>
          <a:r>
            <a:rPr lang="en-US"/>
            <a:t>EPA endorses these systems as long term treatment alternatives</a:t>
          </a:r>
        </a:p>
      </dgm:t>
    </dgm:pt>
    <dgm:pt modelId="{5F338165-2FCF-45A4-B6FF-8D1AB2E3D7EA}" type="parTrans" cxnId="{A7992EDF-58A5-42FF-8397-637D0FC84B9F}">
      <dgm:prSet/>
      <dgm:spPr/>
      <dgm:t>
        <a:bodyPr/>
        <a:lstStyle/>
        <a:p>
          <a:endParaRPr lang="en-US"/>
        </a:p>
      </dgm:t>
    </dgm:pt>
    <dgm:pt modelId="{CAE824E2-E31B-4208-86CC-D18210E71336}" type="sibTrans" cxnId="{A7992EDF-58A5-42FF-8397-637D0FC84B9F}">
      <dgm:prSet/>
      <dgm:spPr/>
      <dgm:t>
        <a:bodyPr/>
        <a:lstStyle/>
        <a:p>
          <a:endParaRPr lang="en-US"/>
        </a:p>
      </dgm:t>
    </dgm:pt>
    <dgm:pt modelId="{F979E94E-0B50-440C-88CD-E664A2C78001}">
      <dgm:prSet/>
      <dgm:spPr/>
      <dgm:t>
        <a:bodyPr/>
        <a:lstStyle/>
        <a:p>
          <a:r>
            <a:rPr lang="en-US" dirty="0"/>
            <a:t>Residents and Businesses continue to operate and maintain their systems</a:t>
          </a:r>
        </a:p>
      </dgm:t>
    </dgm:pt>
    <dgm:pt modelId="{9C4CD218-3D1D-494A-85E1-5BF18E3405F7}" type="parTrans" cxnId="{410EED89-A0BD-4AFB-B67F-5C2F81E2A57C}">
      <dgm:prSet/>
      <dgm:spPr/>
      <dgm:t>
        <a:bodyPr/>
        <a:lstStyle/>
        <a:p>
          <a:endParaRPr lang="en-US"/>
        </a:p>
      </dgm:t>
    </dgm:pt>
    <dgm:pt modelId="{6777556D-B164-4ECB-B13A-E8E4BF130A96}" type="sibTrans" cxnId="{410EED89-A0BD-4AFB-B67F-5C2F81E2A57C}">
      <dgm:prSet/>
      <dgm:spPr/>
      <dgm:t>
        <a:bodyPr/>
        <a:lstStyle/>
        <a:p>
          <a:endParaRPr lang="en-US"/>
        </a:p>
      </dgm:t>
    </dgm:pt>
    <dgm:pt modelId="{8607BD8D-BA1E-4043-9735-C987E346250E}">
      <dgm:prSet/>
      <dgm:spPr/>
      <dgm:t>
        <a:bodyPr/>
        <a:lstStyle/>
        <a:p>
          <a:r>
            <a:rPr lang="en-US"/>
            <a:t>New and replacement systems installed as needed</a:t>
          </a:r>
        </a:p>
      </dgm:t>
    </dgm:pt>
    <dgm:pt modelId="{1485C92F-CE02-47F6-A179-79AD8B917C60}" type="parTrans" cxnId="{F02113FD-F28C-4E4E-8E4C-2D3029E46E37}">
      <dgm:prSet/>
      <dgm:spPr/>
      <dgm:t>
        <a:bodyPr/>
        <a:lstStyle/>
        <a:p>
          <a:endParaRPr lang="en-US"/>
        </a:p>
      </dgm:t>
    </dgm:pt>
    <dgm:pt modelId="{54E04EE0-C238-408F-850D-1003CFB8AA49}" type="sibTrans" cxnId="{F02113FD-F28C-4E4E-8E4C-2D3029E46E37}">
      <dgm:prSet/>
      <dgm:spPr/>
      <dgm:t>
        <a:bodyPr/>
        <a:lstStyle/>
        <a:p>
          <a:endParaRPr lang="en-US"/>
        </a:p>
      </dgm:t>
    </dgm:pt>
    <dgm:pt modelId="{43050F1F-5565-4842-BF36-076224976F2C}">
      <dgm:prSet/>
      <dgm:spPr/>
      <dgm:t>
        <a:bodyPr/>
        <a:lstStyle/>
        <a:p>
          <a:r>
            <a:rPr lang="en-US" dirty="0"/>
            <a:t>Conventional system replacement $8,000</a:t>
          </a:r>
        </a:p>
      </dgm:t>
    </dgm:pt>
    <dgm:pt modelId="{DD9A343F-8E60-45D8-AF75-6C9072913661}" type="parTrans" cxnId="{5D234FB1-6E15-4E41-91C5-881AA1628B24}">
      <dgm:prSet/>
      <dgm:spPr/>
      <dgm:t>
        <a:bodyPr/>
        <a:lstStyle/>
        <a:p>
          <a:endParaRPr lang="en-US"/>
        </a:p>
      </dgm:t>
    </dgm:pt>
    <dgm:pt modelId="{D1CBA31C-6210-45B2-8300-4DA2F01FE843}" type="sibTrans" cxnId="{5D234FB1-6E15-4E41-91C5-881AA1628B24}">
      <dgm:prSet/>
      <dgm:spPr/>
      <dgm:t>
        <a:bodyPr/>
        <a:lstStyle/>
        <a:p>
          <a:endParaRPr lang="en-US"/>
        </a:p>
      </dgm:t>
    </dgm:pt>
    <dgm:pt modelId="{284B1A51-59FF-4825-9DAE-83C0E8A27BF8}">
      <dgm:prSet/>
      <dgm:spPr/>
      <dgm:t>
        <a:bodyPr/>
        <a:lstStyle/>
        <a:p>
          <a:r>
            <a:rPr lang="en-US" dirty="0"/>
            <a:t>Drain field replacement $4,500</a:t>
          </a:r>
        </a:p>
      </dgm:t>
    </dgm:pt>
    <dgm:pt modelId="{8401C851-6A00-4D03-8E71-8FBC4AD3532E}" type="parTrans" cxnId="{115B382C-6A13-4309-B46F-DD6B184C409D}">
      <dgm:prSet/>
      <dgm:spPr/>
      <dgm:t>
        <a:bodyPr/>
        <a:lstStyle/>
        <a:p>
          <a:endParaRPr lang="en-US"/>
        </a:p>
      </dgm:t>
    </dgm:pt>
    <dgm:pt modelId="{35E7D837-1BD5-4062-BF18-441D98786311}" type="sibTrans" cxnId="{115B382C-6A13-4309-B46F-DD6B184C409D}">
      <dgm:prSet/>
      <dgm:spPr/>
      <dgm:t>
        <a:bodyPr/>
        <a:lstStyle/>
        <a:p>
          <a:endParaRPr lang="en-US"/>
        </a:p>
      </dgm:t>
    </dgm:pt>
    <dgm:pt modelId="{C8E8510D-C394-4F5D-AECE-6491AD498F95}">
      <dgm:prSet/>
      <dgm:spPr/>
      <dgm:t>
        <a:bodyPr/>
        <a:lstStyle/>
        <a:p>
          <a:r>
            <a:rPr lang="en-US" b="1" dirty="0"/>
            <a:t>Engineered</a:t>
          </a:r>
          <a:r>
            <a:rPr lang="en-US" dirty="0"/>
            <a:t> AOSS replacement $30,000</a:t>
          </a:r>
        </a:p>
      </dgm:t>
    </dgm:pt>
    <dgm:pt modelId="{5954C648-DB17-4EF0-AFE0-7BEF3C910ABA}" type="parTrans" cxnId="{434357DB-6D9F-441B-99A9-E0077E6A46BE}">
      <dgm:prSet/>
      <dgm:spPr/>
      <dgm:t>
        <a:bodyPr/>
        <a:lstStyle/>
        <a:p>
          <a:endParaRPr lang="en-US"/>
        </a:p>
      </dgm:t>
    </dgm:pt>
    <dgm:pt modelId="{2680D541-8FE3-4FF5-9BDF-74FECFA70206}" type="sibTrans" cxnId="{434357DB-6D9F-441B-99A9-E0077E6A46BE}">
      <dgm:prSet/>
      <dgm:spPr/>
      <dgm:t>
        <a:bodyPr/>
        <a:lstStyle/>
        <a:p>
          <a:endParaRPr lang="en-US"/>
        </a:p>
      </dgm:t>
    </dgm:pt>
    <dgm:pt modelId="{C990D824-EBDF-4270-B36C-073D46FDA308}">
      <dgm:prSet/>
      <dgm:spPr/>
      <dgm:t>
        <a:bodyPr/>
        <a:lstStyle/>
        <a:p>
          <a:r>
            <a:rPr lang="en-US" dirty="0"/>
            <a:t>B. </a:t>
          </a:r>
          <a:r>
            <a:rPr lang="en-US" u="sng" dirty="0"/>
            <a:t>Town Center </a:t>
          </a:r>
          <a:r>
            <a:rPr lang="en-US" dirty="0"/>
            <a:t>collection system with treatment by Kilmarnock</a:t>
          </a:r>
        </a:p>
      </dgm:t>
    </dgm:pt>
    <dgm:pt modelId="{2AD3D3F3-1729-4499-9377-CF7D74229C0E}" type="parTrans" cxnId="{DB12DD6E-EACC-4ECB-8D76-365CE24C001E}">
      <dgm:prSet/>
      <dgm:spPr/>
      <dgm:t>
        <a:bodyPr/>
        <a:lstStyle/>
        <a:p>
          <a:endParaRPr lang="en-US"/>
        </a:p>
      </dgm:t>
    </dgm:pt>
    <dgm:pt modelId="{5E705FED-D011-4E5E-A087-FAC2619806FC}" type="sibTrans" cxnId="{DB12DD6E-EACC-4ECB-8D76-365CE24C001E}">
      <dgm:prSet/>
      <dgm:spPr/>
      <dgm:t>
        <a:bodyPr/>
        <a:lstStyle/>
        <a:p>
          <a:endParaRPr lang="en-US"/>
        </a:p>
      </dgm:t>
    </dgm:pt>
    <dgm:pt modelId="{FF93E110-98D3-4C44-B674-48B011200BAD}">
      <dgm:prSet/>
      <dgm:spPr/>
      <dgm:t>
        <a:bodyPr/>
        <a:lstStyle/>
        <a:p>
          <a:r>
            <a:rPr lang="en-US" b="1" dirty="0"/>
            <a:t>1.35 mile low pressure force main down KC drive and out RT 200 to town limit with 1.25-mile to Kilmarnock connection at Compass.</a:t>
          </a:r>
        </a:p>
      </dgm:t>
    </dgm:pt>
    <dgm:pt modelId="{0B736E52-7A9F-4F2C-895C-B8FF0001B2FC}" type="parTrans" cxnId="{C4E22A33-838B-4283-8C77-758D59B5B3C8}">
      <dgm:prSet/>
      <dgm:spPr/>
      <dgm:t>
        <a:bodyPr/>
        <a:lstStyle/>
        <a:p>
          <a:endParaRPr lang="en-US"/>
        </a:p>
      </dgm:t>
    </dgm:pt>
    <dgm:pt modelId="{3A231B96-95D6-47D4-AB67-8B9CEFF26A31}" type="sibTrans" cxnId="{C4E22A33-838B-4283-8C77-758D59B5B3C8}">
      <dgm:prSet/>
      <dgm:spPr/>
      <dgm:t>
        <a:bodyPr/>
        <a:lstStyle/>
        <a:p>
          <a:endParaRPr lang="en-US"/>
        </a:p>
      </dgm:t>
    </dgm:pt>
    <dgm:pt modelId="{079A9DB1-63AF-455B-B3D2-D76EDF9AB969}">
      <dgm:prSet/>
      <dgm:spPr/>
      <dgm:t>
        <a:bodyPr/>
        <a:lstStyle/>
        <a:p>
          <a:r>
            <a:rPr lang="en-US" b="1" dirty="0"/>
            <a:t>Assumes 22 resident, 10 light business connections, Tides,  and ICN/King Carter Holdings and Vineyard Meadows. </a:t>
          </a:r>
        </a:p>
      </dgm:t>
    </dgm:pt>
    <dgm:pt modelId="{9D9BE9AD-5A06-4479-A010-9475F9C4B40B}" type="parTrans" cxnId="{17900D56-4849-428A-9854-2C9A61150AD5}">
      <dgm:prSet/>
      <dgm:spPr/>
      <dgm:t>
        <a:bodyPr/>
        <a:lstStyle/>
        <a:p>
          <a:endParaRPr lang="en-US"/>
        </a:p>
      </dgm:t>
    </dgm:pt>
    <dgm:pt modelId="{1448FE0E-7BDF-4E2E-B39D-5D792D77367C}" type="sibTrans" cxnId="{17900D56-4849-428A-9854-2C9A61150AD5}">
      <dgm:prSet/>
      <dgm:spPr/>
      <dgm:t>
        <a:bodyPr/>
        <a:lstStyle/>
        <a:p>
          <a:endParaRPr lang="en-US"/>
        </a:p>
      </dgm:t>
    </dgm:pt>
    <dgm:pt modelId="{9DC88D15-6F23-4897-BBF7-71482462AA50}">
      <dgm:prSet/>
      <dgm:spPr/>
      <dgm:t>
        <a:bodyPr/>
        <a:lstStyle/>
        <a:p>
          <a:r>
            <a:rPr lang="en-US" dirty="0"/>
            <a:t>Kilmarnock connection fee estimate $10,000 and home connection estimate $2,000 ????</a:t>
          </a:r>
        </a:p>
      </dgm:t>
    </dgm:pt>
    <dgm:pt modelId="{79CA813E-3514-4789-A0C8-8566D95EF746}" type="parTrans" cxnId="{D7B102A7-C25A-4EFA-8EB7-D11DCAB4C6B2}">
      <dgm:prSet/>
      <dgm:spPr/>
      <dgm:t>
        <a:bodyPr/>
        <a:lstStyle/>
        <a:p>
          <a:endParaRPr lang="en-US"/>
        </a:p>
      </dgm:t>
    </dgm:pt>
    <dgm:pt modelId="{E3EAAB09-65BC-4544-A5FB-96563D5A59F7}" type="sibTrans" cxnId="{D7B102A7-C25A-4EFA-8EB7-D11DCAB4C6B2}">
      <dgm:prSet/>
      <dgm:spPr/>
      <dgm:t>
        <a:bodyPr/>
        <a:lstStyle/>
        <a:p>
          <a:endParaRPr lang="en-US"/>
        </a:p>
      </dgm:t>
    </dgm:pt>
    <dgm:pt modelId="{A5F52230-F015-4797-8490-5C70EFA23433}">
      <dgm:prSet/>
      <dgm:spPr/>
      <dgm:t>
        <a:bodyPr/>
        <a:lstStyle/>
        <a:p>
          <a:r>
            <a:rPr lang="en-US" dirty="0"/>
            <a:t>Best Guess Capital cost: </a:t>
          </a:r>
          <a:r>
            <a:rPr lang="en-US" b="1" dirty="0"/>
            <a:t>$3.5 million </a:t>
          </a:r>
          <a:r>
            <a:rPr lang="en-US" dirty="0"/>
            <a:t>($2.4 million, range $2.3 to $3.2 million)</a:t>
          </a:r>
        </a:p>
      </dgm:t>
    </dgm:pt>
    <dgm:pt modelId="{B3FBFCC8-1241-4A33-A14B-785CC77AE28E}" type="parTrans" cxnId="{BF5D0D97-2931-43BB-A54C-6CB4454B5050}">
      <dgm:prSet/>
      <dgm:spPr/>
      <dgm:t>
        <a:bodyPr/>
        <a:lstStyle/>
        <a:p>
          <a:endParaRPr lang="en-US"/>
        </a:p>
      </dgm:t>
    </dgm:pt>
    <dgm:pt modelId="{59C4EF95-8E39-486C-8A9E-B0C2BEB0B71C}" type="sibTrans" cxnId="{BF5D0D97-2931-43BB-A54C-6CB4454B5050}">
      <dgm:prSet/>
      <dgm:spPr/>
      <dgm:t>
        <a:bodyPr/>
        <a:lstStyle/>
        <a:p>
          <a:endParaRPr lang="en-US"/>
        </a:p>
      </dgm:t>
    </dgm:pt>
    <dgm:pt modelId="{8CFB6BE4-2467-4391-923F-F3F8514F5AA5}">
      <dgm:prSet/>
      <dgm:spPr/>
      <dgm:t>
        <a:bodyPr/>
        <a:lstStyle/>
        <a:p>
          <a:r>
            <a:rPr lang="en-US" dirty="0"/>
            <a:t>C. </a:t>
          </a:r>
          <a:r>
            <a:rPr lang="en-US" u="sng" dirty="0"/>
            <a:t>Complete Town </a:t>
          </a:r>
          <a:r>
            <a:rPr lang="en-US" dirty="0"/>
            <a:t>collection system with treatment by Kilmarnock</a:t>
          </a:r>
        </a:p>
      </dgm:t>
    </dgm:pt>
    <dgm:pt modelId="{610BD976-783E-45BE-999C-54F1A669499E}" type="parTrans" cxnId="{BFE8E457-1F1B-4E0C-B245-A410491ABCD2}">
      <dgm:prSet/>
      <dgm:spPr/>
      <dgm:t>
        <a:bodyPr/>
        <a:lstStyle/>
        <a:p>
          <a:endParaRPr lang="en-US"/>
        </a:p>
      </dgm:t>
    </dgm:pt>
    <dgm:pt modelId="{BD36AFF4-3D3C-4EC0-908A-86E8254987F2}" type="sibTrans" cxnId="{BFE8E457-1F1B-4E0C-B245-A410491ABCD2}">
      <dgm:prSet/>
      <dgm:spPr/>
      <dgm:t>
        <a:bodyPr/>
        <a:lstStyle/>
        <a:p>
          <a:endParaRPr lang="en-US"/>
        </a:p>
      </dgm:t>
    </dgm:pt>
    <dgm:pt modelId="{E4901524-DBE9-4A03-92D7-F0171DF36D5B}">
      <dgm:prSet/>
      <dgm:spPr/>
      <dgm:t>
        <a:bodyPr/>
        <a:lstStyle/>
        <a:p>
          <a:r>
            <a:rPr lang="en-US" b="1" dirty="0"/>
            <a:t>Estimate 8 miles of low pressure force main through Town with 1.25 miles to Kilmarnock connection at Compass.</a:t>
          </a:r>
        </a:p>
      </dgm:t>
    </dgm:pt>
    <dgm:pt modelId="{11755B85-EB8A-437C-A680-DC53FE9777EE}" type="parTrans" cxnId="{2BE0AD20-688E-463C-945B-08B98B50C689}">
      <dgm:prSet/>
      <dgm:spPr/>
      <dgm:t>
        <a:bodyPr/>
        <a:lstStyle/>
        <a:p>
          <a:endParaRPr lang="en-US"/>
        </a:p>
      </dgm:t>
    </dgm:pt>
    <dgm:pt modelId="{6709A1BF-3EA0-4545-81E5-AF72ED0A6F3F}" type="sibTrans" cxnId="{2BE0AD20-688E-463C-945B-08B98B50C689}">
      <dgm:prSet/>
      <dgm:spPr/>
      <dgm:t>
        <a:bodyPr/>
        <a:lstStyle/>
        <a:p>
          <a:endParaRPr lang="en-US"/>
        </a:p>
      </dgm:t>
    </dgm:pt>
    <dgm:pt modelId="{50F255D1-1E7E-4FD5-8B5D-081E0A0A2ECE}">
      <dgm:prSet/>
      <dgm:spPr/>
      <dgm:t>
        <a:bodyPr/>
        <a:lstStyle/>
        <a:p>
          <a:r>
            <a:rPr lang="en-US" b="1" dirty="0"/>
            <a:t> 165 Connections </a:t>
          </a:r>
          <a:r>
            <a:rPr lang="en-US" dirty="0"/>
            <a:t>(380 potential connections with assumed 266 actual connections)</a:t>
          </a:r>
        </a:p>
      </dgm:t>
    </dgm:pt>
    <dgm:pt modelId="{CC61F2DB-06D1-4C4A-954F-6FB425C15D85}" type="parTrans" cxnId="{7471288D-EB7C-419F-AC43-12F7FCD17FBE}">
      <dgm:prSet/>
      <dgm:spPr/>
      <dgm:t>
        <a:bodyPr/>
        <a:lstStyle/>
        <a:p>
          <a:endParaRPr lang="en-US"/>
        </a:p>
      </dgm:t>
    </dgm:pt>
    <dgm:pt modelId="{BE82EDA3-D046-48DC-9852-86EA46FF5D64}" type="sibTrans" cxnId="{7471288D-EB7C-419F-AC43-12F7FCD17FBE}">
      <dgm:prSet/>
      <dgm:spPr/>
      <dgm:t>
        <a:bodyPr/>
        <a:lstStyle/>
        <a:p>
          <a:endParaRPr lang="en-US"/>
        </a:p>
      </dgm:t>
    </dgm:pt>
    <dgm:pt modelId="{DBE31CB7-273C-4AB6-A63C-9D8BF6738EC7}">
      <dgm:prSet/>
      <dgm:spPr/>
      <dgm:t>
        <a:bodyPr/>
        <a:lstStyle/>
        <a:p>
          <a:r>
            <a:rPr lang="en-US" dirty="0"/>
            <a:t>Kilmarnock connection fee </a:t>
          </a:r>
          <a:r>
            <a:rPr lang="en-US" b="1" dirty="0"/>
            <a:t>$5000 - $10,000 </a:t>
          </a:r>
          <a:r>
            <a:rPr lang="en-US" dirty="0"/>
            <a:t>($10,000 and home connection $2,000)</a:t>
          </a:r>
        </a:p>
      </dgm:t>
    </dgm:pt>
    <dgm:pt modelId="{4642F8B5-8588-45FD-80BC-84E76F2A39DF}" type="parTrans" cxnId="{31C8BCF4-ECC9-4DC4-9603-0AC112DCAD17}">
      <dgm:prSet/>
      <dgm:spPr/>
      <dgm:t>
        <a:bodyPr/>
        <a:lstStyle/>
        <a:p>
          <a:endParaRPr lang="en-US"/>
        </a:p>
      </dgm:t>
    </dgm:pt>
    <dgm:pt modelId="{D7D016CB-079C-43C2-BFCB-1F438DE5D35F}" type="sibTrans" cxnId="{31C8BCF4-ECC9-4DC4-9603-0AC112DCAD17}">
      <dgm:prSet/>
      <dgm:spPr/>
      <dgm:t>
        <a:bodyPr/>
        <a:lstStyle/>
        <a:p>
          <a:endParaRPr lang="en-US"/>
        </a:p>
      </dgm:t>
    </dgm:pt>
    <dgm:pt modelId="{4E047886-888C-44F3-8E96-3DF79F33AD8B}">
      <dgm:prSet/>
      <dgm:spPr/>
      <dgm:t>
        <a:bodyPr/>
        <a:lstStyle/>
        <a:p>
          <a:r>
            <a:rPr lang="en-US" dirty="0"/>
            <a:t>Best Guess Capital cost</a:t>
          </a:r>
          <a:r>
            <a:rPr lang="en-US" b="1" dirty="0"/>
            <a:t>: $7.9 million, 40% of residents </a:t>
          </a:r>
          <a:r>
            <a:rPr lang="en-US" dirty="0"/>
            <a:t>($7.5 million, range $7.2 to $9.8 million (70% of residents connect)</a:t>
          </a:r>
        </a:p>
      </dgm:t>
    </dgm:pt>
    <dgm:pt modelId="{0D424364-6545-4CFD-8A24-57C500D84F2B}" type="parTrans" cxnId="{53B098C0-AEBE-428A-9BB4-FBCF80503628}">
      <dgm:prSet/>
      <dgm:spPr/>
      <dgm:t>
        <a:bodyPr/>
        <a:lstStyle/>
        <a:p>
          <a:endParaRPr lang="en-US"/>
        </a:p>
      </dgm:t>
    </dgm:pt>
    <dgm:pt modelId="{3D8665A9-5816-4E8E-B601-79B26778F9C3}" type="sibTrans" cxnId="{53B098C0-AEBE-428A-9BB4-FBCF80503628}">
      <dgm:prSet/>
      <dgm:spPr/>
      <dgm:t>
        <a:bodyPr/>
        <a:lstStyle/>
        <a:p>
          <a:endParaRPr lang="en-US"/>
        </a:p>
      </dgm:t>
    </dgm:pt>
    <dgm:pt modelId="{46E8C4F7-15A5-4F76-A0A0-EDF70CE6B06B}" type="pres">
      <dgm:prSet presAssocID="{8005877A-43B5-45F5-A6E3-86959CD51218}" presName="linear" presStyleCnt="0">
        <dgm:presLayoutVars>
          <dgm:animLvl val="lvl"/>
          <dgm:resizeHandles val="exact"/>
        </dgm:presLayoutVars>
      </dgm:prSet>
      <dgm:spPr/>
    </dgm:pt>
    <dgm:pt modelId="{43924172-A15D-48D9-A0B3-3698D7FE0503}" type="pres">
      <dgm:prSet presAssocID="{3637CA96-A4EA-4CEB-A21E-FACD0A1FF15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56F89D-F65A-4CA9-9FA6-9E304E4FCD82}" type="pres">
      <dgm:prSet presAssocID="{3637CA96-A4EA-4CEB-A21E-FACD0A1FF156}" presName="childText" presStyleLbl="revTx" presStyleIdx="0" presStyleCnt="3">
        <dgm:presLayoutVars>
          <dgm:bulletEnabled val="1"/>
        </dgm:presLayoutVars>
      </dgm:prSet>
      <dgm:spPr/>
    </dgm:pt>
    <dgm:pt modelId="{CB75BC77-7C49-4FF9-93D8-9FEC9B9D4B53}" type="pres">
      <dgm:prSet presAssocID="{C990D824-EBDF-4270-B36C-073D46FDA3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082077-0F39-44BF-9A64-BEEA4B939B9E}" type="pres">
      <dgm:prSet presAssocID="{C990D824-EBDF-4270-B36C-073D46FDA308}" presName="childText" presStyleLbl="revTx" presStyleIdx="1" presStyleCnt="3">
        <dgm:presLayoutVars>
          <dgm:bulletEnabled val="1"/>
        </dgm:presLayoutVars>
      </dgm:prSet>
      <dgm:spPr/>
    </dgm:pt>
    <dgm:pt modelId="{E84257B7-7299-4A51-8F9D-966431D59774}" type="pres">
      <dgm:prSet presAssocID="{8CFB6BE4-2467-4391-923F-F3F8514F5A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A76D2A-D378-4C8E-A9FB-1E95668A97EC}" type="pres">
      <dgm:prSet presAssocID="{8CFB6BE4-2467-4391-923F-F3F8514F5AA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EAF2000-603D-4543-8585-A50F93D14E00}" type="presOf" srcId="{FF93E110-98D3-4C44-B674-48B011200BAD}" destId="{6F082077-0F39-44BF-9A64-BEEA4B939B9E}" srcOrd="0" destOrd="0" presId="urn:microsoft.com/office/officeart/2005/8/layout/vList2"/>
    <dgm:cxn modelId="{D921C114-BEF0-43F6-BBA7-8EEF39AB95D5}" type="presOf" srcId="{E4901524-DBE9-4A03-92D7-F0171DF36D5B}" destId="{45A76D2A-D378-4C8E-A9FB-1E95668A97EC}" srcOrd="0" destOrd="0" presId="urn:microsoft.com/office/officeart/2005/8/layout/vList2"/>
    <dgm:cxn modelId="{7E534619-72F2-43BA-A7E0-4EB773AB96D0}" type="presOf" srcId="{8CFB6BE4-2467-4391-923F-F3F8514F5AA5}" destId="{E84257B7-7299-4A51-8F9D-966431D59774}" srcOrd="0" destOrd="0" presId="urn:microsoft.com/office/officeart/2005/8/layout/vList2"/>
    <dgm:cxn modelId="{2BE0AD20-688E-463C-945B-08B98B50C689}" srcId="{8CFB6BE4-2467-4391-923F-F3F8514F5AA5}" destId="{E4901524-DBE9-4A03-92D7-F0171DF36D5B}" srcOrd="0" destOrd="0" parTransId="{11755B85-EB8A-437C-A680-DC53FE9777EE}" sibTransId="{6709A1BF-3EA0-4545-81E5-AF72ED0A6F3F}"/>
    <dgm:cxn modelId="{A8ED7824-83ED-4E47-83F6-800AEABC37A9}" type="presOf" srcId="{3637CA96-A4EA-4CEB-A21E-FACD0A1FF156}" destId="{43924172-A15D-48D9-A0B3-3698D7FE0503}" srcOrd="0" destOrd="0" presId="urn:microsoft.com/office/officeart/2005/8/layout/vList2"/>
    <dgm:cxn modelId="{115B382C-6A13-4309-B46F-DD6B184C409D}" srcId="{8607BD8D-BA1E-4043-9735-C987E346250E}" destId="{284B1A51-59FF-4825-9DAE-83C0E8A27BF8}" srcOrd="1" destOrd="0" parTransId="{8401C851-6A00-4D03-8E71-8FBC4AD3532E}" sibTransId="{35E7D837-1BD5-4062-BF18-441D98786311}"/>
    <dgm:cxn modelId="{4BF6062F-F6A7-46DB-8173-00E8AAC6E25F}" type="presOf" srcId="{F979E94E-0B50-440C-88CD-E664A2C78001}" destId="{7B56F89D-F65A-4CA9-9FA6-9E304E4FCD82}" srcOrd="0" destOrd="1" presId="urn:microsoft.com/office/officeart/2005/8/layout/vList2"/>
    <dgm:cxn modelId="{C4E22A33-838B-4283-8C77-758D59B5B3C8}" srcId="{C990D824-EBDF-4270-B36C-073D46FDA308}" destId="{FF93E110-98D3-4C44-B674-48B011200BAD}" srcOrd="0" destOrd="0" parTransId="{0B736E52-7A9F-4F2C-895C-B8FF0001B2FC}" sibTransId="{3A231B96-95D6-47D4-AB67-8B9CEFF26A31}"/>
    <dgm:cxn modelId="{FCFE5638-DBBF-40E8-A1FA-32C36B82AAAD}" type="presOf" srcId="{284B1A51-59FF-4825-9DAE-83C0E8A27BF8}" destId="{7B56F89D-F65A-4CA9-9FA6-9E304E4FCD82}" srcOrd="0" destOrd="4" presId="urn:microsoft.com/office/officeart/2005/8/layout/vList2"/>
    <dgm:cxn modelId="{DBBA8B3D-5181-4349-9AD7-A8F97B52551A}" type="presOf" srcId="{8607BD8D-BA1E-4043-9735-C987E346250E}" destId="{7B56F89D-F65A-4CA9-9FA6-9E304E4FCD82}" srcOrd="0" destOrd="2" presId="urn:microsoft.com/office/officeart/2005/8/layout/vList2"/>
    <dgm:cxn modelId="{ADB4FD40-1990-4A6B-81B6-0ACDDA467F2A}" type="presOf" srcId="{A5F52230-F015-4797-8490-5C70EFA23433}" destId="{6F082077-0F39-44BF-9A64-BEEA4B939B9E}" srcOrd="0" destOrd="3" presId="urn:microsoft.com/office/officeart/2005/8/layout/vList2"/>
    <dgm:cxn modelId="{588DA545-7094-41C8-BA06-D6E4A9F899CD}" type="presOf" srcId="{079A9DB1-63AF-455B-B3D2-D76EDF9AB969}" destId="{6F082077-0F39-44BF-9A64-BEEA4B939B9E}" srcOrd="0" destOrd="1" presId="urn:microsoft.com/office/officeart/2005/8/layout/vList2"/>
    <dgm:cxn modelId="{DCBD4A4A-EC7A-42FB-802A-7DA65803B4C7}" type="presOf" srcId="{8005877A-43B5-45F5-A6E3-86959CD51218}" destId="{46E8C4F7-15A5-4F76-A0A0-EDF70CE6B06B}" srcOrd="0" destOrd="0" presId="urn:microsoft.com/office/officeart/2005/8/layout/vList2"/>
    <dgm:cxn modelId="{7AD6D24A-9307-459E-B0C6-4F74E4C92B89}" type="presOf" srcId="{9DC88D15-6F23-4897-BBF7-71482462AA50}" destId="{6F082077-0F39-44BF-9A64-BEEA4B939B9E}" srcOrd="0" destOrd="2" presId="urn:microsoft.com/office/officeart/2005/8/layout/vList2"/>
    <dgm:cxn modelId="{841C8A4E-0BF0-4499-BA8E-E02CED313222}" type="presOf" srcId="{C990D824-EBDF-4270-B36C-073D46FDA308}" destId="{CB75BC77-7C49-4FF9-93D8-9FEC9B9D4B53}" srcOrd="0" destOrd="0" presId="urn:microsoft.com/office/officeart/2005/8/layout/vList2"/>
    <dgm:cxn modelId="{4FD1A054-CC92-4FF5-9063-4959167D2431}" srcId="{8005877A-43B5-45F5-A6E3-86959CD51218}" destId="{3637CA96-A4EA-4CEB-A21E-FACD0A1FF156}" srcOrd="0" destOrd="0" parTransId="{37D7DBEA-1B46-4285-B3E4-3F7955F3B505}" sibTransId="{822EBF4D-F233-41B9-972D-D1F263CB89A8}"/>
    <dgm:cxn modelId="{17900D56-4849-428A-9854-2C9A61150AD5}" srcId="{C990D824-EBDF-4270-B36C-073D46FDA308}" destId="{079A9DB1-63AF-455B-B3D2-D76EDF9AB969}" srcOrd="1" destOrd="0" parTransId="{9D9BE9AD-5A06-4479-A010-9475F9C4B40B}" sibTransId="{1448FE0E-7BDF-4E2E-B39D-5D792D77367C}"/>
    <dgm:cxn modelId="{BFE8E457-1F1B-4E0C-B245-A410491ABCD2}" srcId="{8005877A-43B5-45F5-A6E3-86959CD51218}" destId="{8CFB6BE4-2467-4391-923F-F3F8514F5AA5}" srcOrd="2" destOrd="0" parTransId="{610BD976-783E-45BE-999C-54F1A669499E}" sibTransId="{BD36AFF4-3D3C-4EC0-908A-86E8254987F2}"/>
    <dgm:cxn modelId="{9A29BF67-2CB3-42DE-BC77-9C80868A81A9}" type="presOf" srcId="{FD7AE647-5B06-477F-82EA-FC7BEDD2150D}" destId="{7B56F89D-F65A-4CA9-9FA6-9E304E4FCD82}" srcOrd="0" destOrd="0" presId="urn:microsoft.com/office/officeart/2005/8/layout/vList2"/>
    <dgm:cxn modelId="{DB12DD6E-EACC-4ECB-8D76-365CE24C001E}" srcId="{8005877A-43B5-45F5-A6E3-86959CD51218}" destId="{C990D824-EBDF-4270-B36C-073D46FDA308}" srcOrd="1" destOrd="0" parTransId="{2AD3D3F3-1729-4499-9377-CF7D74229C0E}" sibTransId="{5E705FED-D011-4E5E-A087-FAC2619806FC}"/>
    <dgm:cxn modelId="{1B87A67B-C171-4190-8A2A-3F19C63F513C}" type="presOf" srcId="{DBE31CB7-273C-4AB6-A63C-9D8BF6738EC7}" destId="{45A76D2A-D378-4C8E-A9FB-1E95668A97EC}" srcOrd="0" destOrd="2" presId="urn:microsoft.com/office/officeart/2005/8/layout/vList2"/>
    <dgm:cxn modelId="{410EED89-A0BD-4AFB-B67F-5C2F81E2A57C}" srcId="{3637CA96-A4EA-4CEB-A21E-FACD0A1FF156}" destId="{F979E94E-0B50-440C-88CD-E664A2C78001}" srcOrd="1" destOrd="0" parTransId="{9C4CD218-3D1D-494A-85E1-5BF18E3405F7}" sibTransId="{6777556D-B164-4ECB-B13A-E8E4BF130A96}"/>
    <dgm:cxn modelId="{7471288D-EB7C-419F-AC43-12F7FCD17FBE}" srcId="{8CFB6BE4-2467-4391-923F-F3F8514F5AA5}" destId="{50F255D1-1E7E-4FD5-8B5D-081E0A0A2ECE}" srcOrd="1" destOrd="0" parTransId="{CC61F2DB-06D1-4C4A-954F-6FB425C15D85}" sibTransId="{BE82EDA3-D046-48DC-9852-86EA46FF5D64}"/>
    <dgm:cxn modelId="{7C82D894-42D0-44EA-AE7D-BFBD79CA37AF}" type="presOf" srcId="{C8E8510D-C394-4F5D-AECE-6491AD498F95}" destId="{7B56F89D-F65A-4CA9-9FA6-9E304E4FCD82}" srcOrd="0" destOrd="5" presId="urn:microsoft.com/office/officeart/2005/8/layout/vList2"/>
    <dgm:cxn modelId="{BF5D0D97-2931-43BB-A54C-6CB4454B5050}" srcId="{C990D824-EBDF-4270-B36C-073D46FDA308}" destId="{A5F52230-F015-4797-8490-5C70EFA23433}" srcOrd="3" destOrd="0" parTransId="{B3FBFCC8-1241-4A33-A14B-785CC77AE28E}" sibTransId="{59C4EF95-8E39-486C-8A9E-B0C2BEB0B71C}"/>
    <dgm:cxn modelId="{D7B102A7-C25A-4EFA-8EB7-D11DCAB4C6B2}" srcId="{C990D824-EBDF-4270-B36C-073D46FDA308}" destId="{9DC88D15-6F23-4897-BBF7-71482462AA50}" srcOrd="2" destOrd="0" parTransId="{79CA813E-3514-4789-A0C8-8566D95EF746}" sibTransId="{E3EAAB09-65BC-4544-A5FB-96563D5A59F7}"/>
    <dgm:cxn modelId="{DF8E66A7-4C9F-45F1-95C0-ECFAA5B500F2}" type="presOf" srcId="{4E047886-888C-44F3-8E96-3DF79F33AD8B}" destId="{45A76D2A-D378-4C8E-A9FB-1E95668A97EC}" srcOrd="0" destOrd="3" presId="urn:microsoft.com/office/officeart/2005/8/layout/vList2"/>
    <dgm:cxn modelId="{5D234FB1-6E15-4E41-91C5-881AA1628B24}" srcId="{8607BD8D-BA1E-4043-9735-C987E346250E}" destId="{43050F1F-5565-4842-BF36-076224976F2C}" srcOrd="0" destOrd="0" parTransId="{DD9A343F-8E60-45D8-AF75-6C9072913661}" sibTransId="{D1CBA31C-6210-45B2-8300-4DA2F01FE843}"/>
    <dgm:cxn modelId="{53B098C0-AEBE-428A-9BB4-FBCF80503628}" srcId="{8CFB6BE4-2467-4391-923F-F3F8514F5AA5}" destId="{4E047886-888C-44F3-8E96-3DF79F33AD8B}" srcOrd="3" destOrd="0" parTransId="{0D424364-6545-4CFD-8A24-57C500D84F2B}" sibTransId="{3D8665A9-5816-4E8E-B601-79B26778F9C3}"/>
    <dgm:cxn modelId="{434357DB-6D9F-441B-99A9-E0077E6A46BE}" srcId="{8607BD8D-BA1E-4043-9735-C987E346250E}" destId="{C8E8510D-C394-4F5D-AECE-6491AD498F95}" srcOrd="2" destOrd="0" parTransId="{5954C648-DB17-4EF0-AFE0-7BEF3C910ABA}" sibTransId="{2680D541-8FE3-4FF5-9BDF-74FECFA70206}"/>
    <dgm:cxn modelId="{A7992EDF-58A5-42FF-8397-637D0FC84B9F}" srcId="{3637CA96-A4EA-4CEB-A21E-FACD0A1FF156}" destId="{FD7AE647-5B06-477F-82EA-FC7BEDD2150D}" srcOrd="0" destOrd="0" parTransId="{5F338165-2FCF-45A4-B6FF-8D1AB2E3D7EA}" sibTransId="{CAE824E2-E31B-4208-86CC-D18210E71336}"/>
    <dgm:cxn modelId="{61252BE3-1B2D-40E8-8550-432499B7C842}" type="presOf" srcId="{43050F1F-5565-4842-BF36-076224976F2C}" destId="{7B56F89D-F65A-4CA9-9FA6-9E304E4FCD82}" srcOrd="0" destOrd="3" presId="urn:microsoft.com/office/officeart/2005/8/layout/vList2"/>
    <dgm:cxn modelId="{31C8BCF4-ECC9-4DC4-9603-0AC112DCAD17}" srcId="{8CFB6BE4-2467-4391-923F-F3F8514F5AA5}" destId="{DBE31CB7-273C-4AB6-A63C-9D8BF6738EC7}" srcOrd="2" destOrd="0" parTransId="{4642F8B5-8588-45FD-80BC-84E76F2A39DF}" sibTransId="{D7D016CB-079C-43C2-BFCB-1F438DE5D35F}"/>
    <dgm:cxn modelId="{A08A31F6-850A-4203-AF98-2CA68DB8F3C7}" type="presOf" srcId="{50F255D1-1E7E-4FD5-8B5D-081E0A0A2ECE}" destId="{45A76D2A-D378-4C8E-A9FB-1E95668A97EC}" srcOrd="0" destOrd="1" presId="urn:microsoft.com/office/officeart/2005/8/layout/vList2"/>
    <dgm:cxn modelId="{F02113FD-F28C-4E4E-8E4C-2D3029E46E37}" srcId="{3637CA96-A4EA-4CEB-A21E-FACD0A1FF156}" destId="{8607BD8D-BA1E-4043-9735-C987E346250E}" srcOrd="2" destOrd="0" parTransId="{1485C92F-CE02-47F6-A179-79AD8B917C60}" sibTransId="{54E04EE0-C238-408F-850D-1003CFB8AA49}"/>
    <dgm:cxn modelId="{C9DEBB70-106E-46EE-809B-DCCA6D1745C1}" type="presParOf" srcId="{46E8C4F7-15A5-4F76-A0A0-EDF70CE6B06B}" destId="{43924172-A15D-48D9-A0B3-3698D7FE0503}" srcOrd="0" destOrd="0" presId="urn:microsoft.com/office/officeart/2005/8/layout/vList2"/>
    <dgm:cxn modelId="{A1A31DBA-BDC1-49B7-8F25-1ED667E374C0}" type="presParOf" srcId="{46E8C4F7-15A5-4F76-A0A0-EDF70CE6B06B}" destId="{7B56F89D-F65A-4CA9-9FA6-9E304E4FCD82}" srcOrd="1" destOrd="0" presId="urn:microsoft.com/office/officeart/2005/8/layout/vList2"/>
    <dgm:cxn modelId="{6D6AE88D-C4C9-4D3E-AB01-14C7887CEF99}" type="presParOf" srcId="{46E8C4F7-15A5-4F76-A0A0-EDF70CE6B06B}" destId="{CB75BC77-7C49-4FF9-93D8-9FEC9B9D4B53}" srcOrd="2" destOrd="0" presId="urn:microsoft.com/office/officeart/2005/8/layout/vList2"/>
    <dgm:cxn modelId="{E633ACB6-73E8-4D44-A212-582126EA667B}" type="presParOf" srcId="{46E8C4F7-15A5-4F76-A0A0-EDF70CE6B06B}" destId="{6F082077-0F39-44BF-9A64-BEEA4B939B9E}" srcOrd="3" destOrd="0" presId="urn:microsoft.com/office/officeart/2005/8/layout/vList2"/>
    <dgm:cxn modelId="{5EB14B52-213D-45E6-B757-A8CCECAB276D}" type="presParOf" srcId="{46E8C4F7-15A5-4F76-A0A0-EDF70CE6B06B}" destId="{E84257B7-7299-4A51-8F9D-966431D59774}" srcOrd="4" destOrd="0" presId="urn:microsoft.com/office/officeart/2005/8/layout/vList2"/>
    <dgm:cxn modelId="{8DE6509C-02AF-4996-BCDA-CB92A3E1DEB8}" type="presParOf" srcId="{46E8C4F7-15A5-4F76-A0A0-EDF70CE6B06B}" destId="{45A76D2A-D378-4C8E-A9FB-1E95668A97E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898EB-4FDA-4012-8319-8EECB7B91F7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DED0E0-CAF7-491A-9519-40ACE80CBE9F}">
      <dgm:prSet/>
      <dgm:spPr/>
      <dgm:t>
        <a:bodyPr/>
        <a:lstStyle/>
        <a:p>
          <a:r>
            <a:rPr lang="en-US" b="1" u="sng" dirty="0"/>
            <a:t>Business:</a:t>
          </a:r>
          <a:endParaRPr lang="en-US" dirty="0"/>
        </a:p>
      </dgm:t>
    </dgm:pt>
    <dgm:pt modelId="{056F28B5-6427-4C1D-A1F8-FAF08513E6F0}" type="parTrans" cxnId="{5626DA7A-25DF-4032-BFE2-80B6D93922DA}">
      <dgm:prSet/>
      <dgm:spPr/>
      <dgm:t>
        <a:bodyPr/>
        <a:lstStyle/>
        <a:p>
          <a:endParaRPr lang="en-US"/>
        </a:p>
      </dgm:t>
    </dgm:pt>
    <dgm:pt modelId="{063029BE-B120-49B4-B0FE-D11ECCBF2BA4}" type="sibTrans" cxnId="{5626DA7A-25DF-4032-BFE2-80B6D93922DA}">
      <dgm:prSet/>
      <dgm:spPr/>
      <dgm:t>
        <a:bodyPr/>
        <a:lstStyle/>
        <a:p>
          <a:endParaRPr lang="en-US"/>
        </a:p>
      </dgm:t>
    </dgm:pt>
    <dgm:pt modelId="{C854C50E-2D14-48FE-88C7-8D91E4AC494B}">
      <dgm:prSet/>
      <dgm:spPr/>
      <dgm:t>
        <a:bodyPr/>
        <a:lstStyle/>
        <a:p>
          <a:r>
            <a:rPr lang="en-US" u="sng"/>
            <a:t>The Tides Inn: </a:t>
          </a:r>
          <a:endParaRPr lang="en-US"/>
        </a:p>
      </dgm:t>
    </dgm:pt>
    <dgm:pt modelId="{28B365AC-A092-48A3-BB7E-83A65FD696A7}" type="parTrans" cxnId="{CA1D3951-E7D3-46F6-AF29-885A7FC7D06B}">
      <dgm:prSet/>
      <dgm:spPr/>
      <dgm:t>
        <a:bodyPr/>
        <a:lstStyle/>
        <a:p>
          <a:endParaRPr lang="en-US"/>
        </a:p>
      </dgm:t>
    </dgm:pt>
    <dgm:pt modelId="{2323AE26-2A5D-4BBC-BB0A-BAAE61901F15}" type="sibTrans" cxnId="{CA1D3951-E7D3-46F6-AF29-885A7FC7D06B}">
      <dgm:prSet/>
      <dgm:spPr/>
      <dgm:t>
        <a:bodyPr/>
        <a:lstStyle/>
        <a:p>
          <a:endParaRPr lang="en-US"/>
        </a:p>
      </dgm:t>
    </dgm:pt>
    <dgm:pt modelId="{32638C90-9178-4694-804C-53D97C263B93}">
      <dgm:prSet/>
      <dgm:spPr/>
      <dgm:t>
        <a:bodyPr/>
        <a:lstStyle/>
        <a:p>
          <a:r>
            <a:rPr lang="en-US" dirty="0"/>
            <a:t>Wants to get out of operating wastewater treatment plants</a:t>
          </a:r>
        </a:p>
      </dgm:t>
    </dgm:pt>
    <dgm:pt modelId="{10704322-798E-4E4E-84E4-C7772B6CDD0B}" type="parTrans" cxnId="{8DF802F5-F79D-4617-AA5A-E7AC780B7BA5}">
      <dgm:prSet/>
      <dgm:spPr/>
      <dgm:t>
        <a:bodyPr/>
        <a:lstStyle/>
        <a:p>
          <a:endParaRPr lang="en-US"/>
        </a:p>
      </dgm:t>
    </dgm:pt>
    <dgm:pt modelId="{F15DBCDB-9AB3-459C-8485-5316A258E2EA}" type="sibTrans" cxnId="{8DF802F5-F79D-4617-AA5A-E7AC780B7BA5}">
      <dgm:prSet/>
      <dgm:spPr/>
      <dgm:t>
        <a:bodyPr/>
        <a:lstStyle/>
        <a:p>
          <a:endParaRPr lang="en-US"/>
        </a:p>
      </dgm:t>
    </dgm:pt>
    <dgm:pt modelId="{3EF8E548-C6FF-4185-8734-85699F97824E}">
      <dgm:prSet/>
      <dgm:spPr/>
      <dgm:t>
        <a:bodyPr/>
        <a:lstStyle/>
        <a:p>
          <a:r>
            <a:rPr lang="en-US" dirty="0"/>
            <a:t>Shutting down their treatment plants will likely allow the central branch of Carters Creek to be closed to shellfish harvesting seasonally versus the current year-round. </a:t>
          </a:r>
        </a:p>
      </dgm:t>
    </dgm:pt>
    <dgm:pt modelId="{D4C2A880-0610-42F9-81D3-D1D17B22D127}" type="parTrans" cxnId="{32E1C98A-3850-4B78-A84B-CEF43559E93D}">
      <dgm:prSet/>
      <dgm:spPr/>
      <dgm:t>
        <a:bodyPr/>
        <a:lstStyle/>
        <a:p>
          <a:endParaRPr lang="en-US"/>
        </a:p>
      </dgm:t>
    </dgm:pt>
    <dgm:pt modelId="{E8C93D67-33F6-4DD9-80D6-35BAB85A8409}" type="sibTrans" cxnId="{32E1C98A-3850-4B78-A84B-CEF43559E93D}">
      <dgm:prSet/>
      <dgm:spPr/>
      <dgm:t>
        <a:bodyPr/>
        <a:lstStyle/>
        <a:p>
          <a:endParaRPr lang="en-US"/>
        </a:p>
      </dgm:t>
    </dgm:pt>
    <dgm:pt modelId="{AD33A9B6-BCD1-4366-B569-723F97597511}">
      <dgm:prSet/>
      <dgm:spPr/>
      <dgm:t>
        <a:bodyPr/>
        <a:lstStyle/>
        <a:p>
          <a:r>
            <a:rPr lang="en-US" u="sng"/>
            <a:t>ICN/King Carter Holdings:</a:t>
          </a:r>
          <a:endParaRPr lang="en-US"/>
        </a:p>
      </dgm:t>
    </dgm:pt>
    <dgm:pt modelId="{1B436CF6-8DDA-4D2B-A49B-43187C07651B}" type="parTrans" cxnId="{577946BD-3FD3-41B4-AC05-24FF959345E1}">
      <dgm:prSet/>
      <dgm:spPr/>
      <dgm:t>
        <a:bodyPr/>
        <a:lstStyle/>
        <a:p>
          <a:endParaRPr lang="en-US"/>
        </a:p>
      </dgm:t>
    </dgm:pt>
    <dgm:pt modelId="{6944D3C2-F802-4475-AE84-63F179ECB1EB}" type="sibTrans" cxnId="{577946BD-3FD3-41B4-AC05-24FF959345E1}">
      <dgm:prSet/>
      <dgm:spPr/>
      <dgm:t>
        <a:bodyPr/>
        <a:lstStyle/>
        <a:p>
          <a:endParaRPr lang="en-US"/>
        </a:p>
      </dgm:t>
    </dgm:pt>
    <dgm:pt modelId="{F459E1B6-8EB6-4DE5-A8CD-9E054A34C57D}">
      <dgm:prSet/>
      <dgm:spPr/>
      <dgm:t>
        <a:bodyPr/>
        <a:lstStyle/>
        <a:p>
          <a:r>
            <a:rPr lang="en-US"/>
            <a:t>Considers central collection system important to development plans for business district</a:t>
          </a:r>
        </a:p>
      </dgm:t>
    </dgm:pt>
    <dgm:pt modelId="{B184163F-C2F7-4520-A2C5-4C00133D8BF0}" type="parTrans" cxnId="{00B7F39E-0873-4F87-AF1D-BC020378AEF8}">
      <dgm:prSet/>
      <dgm:spPr/>
      <dgm:t>
        <a:bodyPr/>
        <a:lstStyle/>
        <a:p>
          <a:endParaRPr lang="en-US"/>
        </a:p>
      </dgm:t>
    </dgm:pt>
    <dgm:pt modelId="{EBE9EF87-8285-42FC-B2FB-8C3971DB25D4}" type="sibTrans" cxnId="{00B7F39E-0873-4F87-AF1D-BC020378AEF8}">
      <dgm:prSet/>
      <dgm:spPr/>
      <dgm:t>
        <a:bodyPr/>
        <a:lstStyle/>
        <a:p>
          <a:endParaRPr lang="en-US"/>
        </a:p>
      </dgm:t>
    </dgm:pt>
    <dgm:pt modelId="{1AA584ED-C1A5-4260-9B9A-28FF6FC98C61}">
      <dgm:prSet/>
      <dgm:spPr/>
      <dgm:t>
        <a:bodyPr/>
        <a:lstStyle/>
        <a:p>
          <a:r>
            <a:rPr lang="en-US" dirty="0"/>
            <a:t>Considers central collection system important to development of Farm Road property</a:t>
          </a:r>
        </a:p>
      </dgm:t>
    </dgm:pt>
    <dgm:pt modelId="{365643A7-E066-49AE-836B-5AF975B77524}" type="parTrans" cxnId="{4C941FC0-BD56-46DA-903D-CCF9D4A5AC7C}">
      <dgm:prSet/>
      <dgm:spPr/>
      <dgm:t>
        <a:bodyPr/>
        <a:lstStyle/>
        <a:p>
          <a:endParaRPr lang="en-US"/>
        </a:p>
      </dgm:t>
    </dgm:pt>
    <dgm:pt modelId="{282476F3-9773-4395-8A32-CDF6ECA12065}" type="sibTrans" cxnId="{4C941FC0-BD56-46DA-903D-CCF9D4A5AC7C}">
      <dgm:prSet/>
      <dgm:spPr/>
      <dgm:t>
        <a:bodyPr/>
        <a:lstStyle/>
        <a:p>
          <a:endParaRPr lang="en-US"/>
        </a:p>
      </dgm:t>
    </dgm:pt>
    <dgm:pt modelId="{F2373529-2905-4FAD-A8F2-A438057F52D3}">
      <dgm:prSet/>
      <dgm:spPr/>
      <dgm:t>
        <a:bodyPr/>
        <a:lstStyle/>
        <a:p>
          <a:r>
            <a:rPr lang="en-US" u="sng" dirty="0"/>
            <a:t>Vineyard Meadows:</a:t>
          </a:r>
          <a:endParaRPr lang="en-US" dirty="0"/>
        </a:p>
      </dgm:t>
    </dgm:pt>
    <dgm:pt modelId="{CFD84C4F-2637-4857-A7EF-8DD5A55DD980}" type="parTrans" cxnId="{5D493290-D888-4567-954B-885E1482DC44}">
      <dgm:prSet/>
      <dgm:spPr/>
      <dgm:t>
        <a:bodyPr/>
        <a:lstStyle/>
        <a:p>
          <a:endParaRPr lang="en-US"/>
        </a:p>
      </dgm:t>
    </dgm:pt>
    <dgm:pt modelId="{77139C15-8232-4D18-B313-1CDD6C6B924C}" type="sibTrans" cxnId="{5D493290-D888-4567-954B-885E1482DC44}">
      <dgm:prSet/>
      <dgm:spPr/>
      <dgm:t>
        <a:bodyPr/>
        <a:lstStyle/>
        <a:p>
          <a:endParaRPr lang="en-US"/>
        </a:p>
      </dgm:t>
    </dgm:pt>
    <dgm:pt modelId="{194C15A3-15D5-4880-A4ED-86DFAFE8F9B0}">
      <dgm:prSet/>
      <dgm:spPr/>
      <dgm:t>
        <a:bodyPr/>
        <a:lstStyle/>
        <a:p>
          <a:r>
            <a:rPr lang="en-US" dirty="0"/>
            <a:t>Considers central collection system important to future development</a:t>
          </a:r>
        </a:p>
      </dgm:t>
    </dgm:pt>
    <dgm:pt modelId="{CA07DAEF-CA7A-421B-81FD-067F176AC8DB}" type="parTrans" cxnId="{2F292BBA-5FA5-4561-BEC6-4D5401910C0F}">
      <dgm:prSet/>
      <dgm:spPr/>
      <dgm:t>
        <a:bodyPr/>
        <a:lstStyle/>
        <a:p>
          <a:endParaRPr lang="en-US"/>
        </a:p>
      </dgm:t>
    </dgm:pt>
    <dgm:pt modelId="{71146F22-3388-48CF-A9EE-5AA0CB873CEA}" type="sibTrans" cxnId="{2F292BBA-5FA5-4561-BEC6-4D5401910C0F}">
      <dgm:prSet/>
      <dgm:spPr/>
      <dgm:t>
        <a:bodyPr/>
        <a:lstStyle/>
        <a:p>
          <a:endParaRPr lang="en-US"/>
        </a:p>
      </dgm:t>
    </dgm:pt>
    <dgm:pt modelId="{CD576923-9B8A-40E9-B98A-281BED760E3F}">
      <dgm:prSet/>
      <dgm:spPr/>
      <dgm:t>
        <a:bodyPr/>
        <a:lstStyle/>
        <a:p>
          <a:r>
            <a:rPr lang="en-US" b="1" u="sng"/>
            <a:t>Residential:</a:t>
          </a:r>
          <a:endParaRPr lang="en-US"/>
        </a:p>
      </dgm:t>
    </dgm:pt>
    <dgm:pt modelId="{AEB23BDD-8CC8-4CAF-8022-60C27618A39D}" type="parTrans" cxnId="{E1293B53-D454-4574-B568-D33BA8E6C4BA}">
      <dgm:prSet/>
      <dgm:spPr/>
      <dgm:t>
        <a:bodyPr/>
        <a:lstStyle/>
        <a:p>
          <a:endParaRPr lang="en-US"/>
        </a:p>
      </dgm:t>
    </dgm:pt>
    <dgm:pt modelId="{1ADF4057-E88D-4A03-B6D5-1C85EE623E22}" type="sibTrans" cxnId="{E1293B53-D454-4574-B568-D33BA8E6C4BA}">
      <dgm:prSet/>
      <dgm:spPr/>
      <dgm:t>
        <a:bodyPr/>
        <a:lstStyle/>
        <a:p>
          <a:endParaRPr lang="en-US"/>
        </a:p>
      </dgm:t>
    </dgm:pt>
    <dgm:pt modelId="{2A8E7093-2D1C-46CF-A5D7-20ACEC30BD2C}">
      <dgm:prSet/>
      <dgm:spPr/>
      <dgm:t>
        <a:bodyPr/>
        <a:lstStyle/>
        <a:p>
          <a:r>
            <a:rPr lang="en-US" b="1" dirty="0"/>
            <a:t>Due to lack of maintenance, poor soil conditions a number of homeowners have had to replace their existing systems over the years sometimes </a:t>
          </a:r>
          <a:r>
            <a:rPr lang="en-US" dirty="0"/>
            <a:t>with advanced systems. </a:t>
          </a:r>
          <a:r>
            <a:rPr lang="en-US" b="1" dirty="0"/>
            <a:t>A number </a:t>
          </a:r>
          <a:r>
            <a:rPr lang="en-US" dirty="0"/>
            <a:t>still have issues in periods of heavy rain. 40% of residents in Survey expressed interest in connecting if cost was $12,000.</a:t>
          </a:r>
        </a:p>
      </dgm:t>
    </dgm:pt>
    <dgm:pt modelId="{974DC0FD-D56E-4D96-B3CC-A8314196B11B}" type="parTrans" cxnId="{BD6C73BF-1FE9-4840-9D0C-A5EC60C7C0D2}">
      <dgm:prSet/>
      <dgm:spPr/>
      <dgm:t>
        <a:bodyPr/>
        <a:lstStyle/>
        <a:p>
          <a:endParaRPr lang="en-US"/>
        </a:p>
      </dgm:t>
    </dgm:pt>
    <dgm:pt modelId="{5AA4A99F-480F-4AE7-9ED7-89E88363D046}" type="sibTrans" cxnId="{BD6C73BF-1FE9-4840-9D0C-A5EC60C7C0D2}">
      <dgm:prSet/>
      <dgm:spPr/>
      <dgm:t>
        <a:bodyPr/>
        <a:lstStyle/>
        <a:p>
          <a:endParaRPr lang="en-US"/>
        </a:p>
      </dgm:t>
    </dgm:pt>
    <dgm:pt modelId="{C332C8BD-4E85-4F4E-99BF-1ACF994767F5}" type="pres">
      <dgm:prSet presAssocID="{AFC898EB-4FDA-4012-8319-8EECB7B91F73}" presName="linear" presStyleCnt="0">
        <dgm:presLayoutVars>
          <dgm:animLvl val="lvl"/>
          <dgm:resizeHandles val="exact"/>
        </dgm:presLayoutVars>
      </dgm:prSet>
      <dgm:spPr/>
    </dgm:pt>
    <dgm:pt modelId="{5DBD34D0-B216-4BAD-ACA2-0FDE637F3577}" type="pres">
      <dgm:prSet presAssocID="{F5DED0E0-CAF7-491A-9519-40ACE80CBE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8BFFC6B-0A1E-4C5D-9D4D-B6016FE86A1B}" type="pres">
      <dgm:prSet presAssocID="{F5DED0E0-CAF7-491A-9519-40ACE80CBE9F}" presName="childText" presStyleLbl="revTx" presStyleIdx="0" presStyleCnt="2">
        <dgm:presLayoutVars>
          <dgm:bulletEnabled val="1"/>
        </dgm:presLayoutVars>
      </dgm:prSet>
      <dgm:spPr/>
    </dgm:pt>
    <dgm:pt modelId="{FFEE8656-7670-4DEB-AD16-24C2D6E8A29B}" type="pres">
      <dgm:prSet presAssocID="{CD576923-9B8A-40E9-B98A-281BED760E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667F69F-6B12-4D5F-8905-3708709157B2}" type="pres">
      <dgm:prSet presAssocID="{CD576923-9B8A-40E9-B98A-281BED760E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28E2216-F733-4726-A4FD-C88D3E682D2D}" type="presOf" srcId="{F2373529-2905-4FAD-A8F2-A438057F52D3}" destId="{28BFFC6B-0A1E-4C5D-9D4D-B6016FE86A1B}" srcOrd="0" destOrd="6" presId="urn:microsoft.com/office/officeart/2005/8/layout/vList2"/>
    <dgm:cxn modelId="{76818216-B2A2-4EB4-928F-7F2A44F16874}" type="presOf" srcId="{AFC898EB-4FDA-4012-8319-8EECB7B91F73}" destId="{C332C8BD-4E85-4F4E-99BF-1ACF994767F5}" srcOrd="0" destOrd="0" presId="urn:microsoft.com/office/officeart/2005/8/layout/vList2"/>
    <dgm:cxn modelId="{79CB4122-87C0-4874-89F8-E3C49D2324B3}" type="presOf" srcId="{C854C50E-2D14-48FE-88C7-8D91E4AC494B}" destId="{28BFFC6B-0A1E-4C5D-9D4D-B6016FE86A1B}" srcOrd="0" destOrd="0" presId="urn:microsoft.com/office/officeart/2005/8/layout/vList2"/>
    <dgm:cxn modelId="{E2F60925-9D00-40F9-B90C-7844501B810F}" type="presOf" srcId="{F5DED0E0-CAF7-491A-9519-40ACE80CBE9F}" destId="{5DBD34D0-B216-4BAD-ACA2-0FDE637F3577}" srcOrd="0" destOrd="0" presId="urn:microsoft.com/office/officeart/2005/8/layout/vList2"/>
    <dgm:cxn modelId="{2FB51D2A-0CB0-4CD8-9EE7-C60A097B738C}" type="presOf" srcId="{3EF8E548-C6FF-4185-8734-85699F97824E}" destId="{28BFFC6B-0A1E-4C5D-9D4D-B6016FE86A1B}" srcOrd="0" destOrd="2" presId="urn:microsoft.com/office/officeart/2005/8/layout/vList2"/>
    <dgm:cxn modelId="{AD5BBC2D-8BD0-48D9-9A87-61F9CAA21555}" type="presOf" srcId="{2A8E7093-2D1C-46CF-A5D7-20ACEC30BD2C}" destId="{2667F69F-6B12-4D5F-8905-3708709157B2}" srcOrd="0" destOrd="0" presId="urn:microsoft.com/office/officeart/2005/8/layout/vList2"/>
    <dgm:cxn modelId="{CA1D3951-E7D3-46F6-AF29-885A7FC7D06B}" srcId="{F5DED0E0-CAF7-491A-9519-40ACE80CBE9F}" destId="{C854C50E-2D14-48FE-88C7-8D91E4AC494B}" srcOrd="0" destOrd="0" parTransId="{28B365AC-A092-48A3-BB7E-83A65FD696A7}" sibTransId="{2323AE26-2A5D-4BBC-BB0A-BAAE61901F15}"/>
    <dgm:cxn modelId="{E1293B53-D454-4574-B568-D33BA8E6C4BA}" srcId="{AFC898EB-4FDA-4012-8319-8EECB7B91F73}" destId="{CD576923-9B8A-40E9-B98A-281BED760E3F}" srcOrd="1" destOrd="0" parTransId="{AEB23BDD-8CC8-4CAF-8022-60C27618A39D}" sibTransId="{1ADF4057-E88D-4A03-B6D5-1C85EE623E22}"/>
    <dgm:cxn modelId="{22DF3A5A-8A89-4D74-BD99-273520C37BB6}" type="presOf" srcId="{AD33A9B6-BCD1-4366-B569-723F97597511}" destId="{28BFFC6B-0A1E-4C5D-9D4D-B6016FE86A1B}" srcOrd="0" destOrd="3" presId="urn:microsoft.com/office/officeart/2005/8/layout/vList2"/>
    <dgm:cxn modelId="{5626DA7A-25DF-4032-BFE2-80B6D93922DA}" srcId="{AFC898EB-4FDA-4012-8319-8EECB7B91F73}" destId="{F5DED0E0-CAF7-491A-9519-40ACE80CBE9F}" srcOrd="0" destOrd="0" parTransId="{056F28B5-6427-4C1D-A1F8-FAF08513E6F0}" sibTransId="{063029BE-B120-49B4-B0FE-D11ECCBF2BA4}"/>
    <dgm:cxn modelId="{F3389188-CE8E-413D-91CF-C19FBDA2EB7E}" type="presOf" srcId="{CD576923-9B8A-40E9-B98A-281BED760E3F}" destId="{FFEE8656-7670-4DEB-AD16-24C2D6E8A29B}" srcOrd="0" destOrd="0" presId="urn:microsoft.com/office/officeart/2005/8/layout/vList2"/>
    <dgm:cxn modelId="{32E1C98A-3850-4B78-A84B-CEF43559E93D}" srcId="{C854C50E-2D14-48FE-88C7-8D91E4AC494B}" destId="{3EF8E548-C6FF-4185-8734-85699F97824E}" srcOrd="1" destOrd="0" parTransId="{D4C2A880-0610-42F9-81D3-D1D17B22D127}" sibTransId="{E8C93D67-33F6-4DD9-80D6-35BAB85A8409}"/>
    <dgm:cxn modelId="{5D493290-D888-4567-954B-885E1482DC44}" srcId="{F5DED0E0-CAF7-491A-9519-40ACE80CBE9F}" destId="{F2373529-2905-4FAD-A8F2-A438057F52D3}" srcOrd="2" destOrd="0" parTransId="{CFD84C4F-2637-4857-A7EF-8DD5A55DD980}" sibTransId="{77139C15-8232-4D18-B313-1CDD6C6B924C}"/>
    <dgm:cxn modelId="{9DB0909A-ABEC-479A-B45F-8FB90EA25B57}" type="presOf" srcId="{194C15A3-15D5-4880-A4ED-86DFAFE8F9B0}" destId="{28BFFC6B-0A1E-4C5D-9D4D-B6016FE86A1B}" srcOrd="0" destOrd="7" presId="urn:microsoft.com/office/officeart/2005/8/layout/vList2"/>
    <dgm:cxn modelId="{53F5279D-7630-4F76-8E87-975D6F82300D}" type="presOf" srcId="{1AA584ED-C1A5-4260-9B9A-28FF6FC98C61}" destId="{28BFFC6B-0A1E-4C5D-9D4D-B6016FE86A1B}" srcOrd="0" destOrd="5" presId="urn:microsoft.com/office/officeart/2005/8/layout/vList2"/>
    <dgm:cxn modelId="{00B7F39E-0873-4F87-AF1D-BC020378AEF8}" srcId="{AD33A9B6-BCD1-4366-B569-723F97597511}" destId="{F459E1B6-8EB6-4DE5-A8CD-9E054A34C57D}" srcOrd="0" destOrd="0" parTransId="{B184163F-C2F7-4520-A2C5-4C00133D8BF0}" sibTransId="{EBE9EF87-8285-42FC-B2FB-8C3971DB25D4}"/>
    <dgm:cxn modelId="{CC0853AF-C4B5-4960-A4DA-BE605E6C8443}" type="presOf" srcId="{F459E1B6-8EB6-4DE5-A8CD-9E054A34C57D}" destId="{28BFFC6B-0A1E-4C5D-9D4D-B6016FE86A1B}" srcOrd="0" destOrd="4" presId="urn:microsoft.com/office/officeart/2005/8/layout/vList2"/>
    <dgm:cxn modelId="{2F292BBA-5FA5-4561-BEC6-4D5401910C0F}" srcId="{F2373529-2905-4FAD-A8F2-A438057F52D3}" destId="{194C15A3-15D5-4880-A4ED-86DFAFE8F9B0}" srcOrd="0" destOrd="0" parTransId="{CA07DAEF-CA7A-421B-81FD-067F176AC8DB}" sibTransId="{71146F22-3388-48CF-A9EE-5AA0CB873CEA}"/>
    <dgm:cxn modelId="{577946BD-3FD3-41B4-AC05-24FF959345E1}" srcId="{F5DED0E0-CAF7-491A-9519-40ACE80CBE9F}" destId="{AD33A9B6-BCD1-4366-B569-723F97597511}" srcOrd="1" destOrd="0" parTransId="{1B436CF6-8DDA-4D2B-A49B-43187C07651B}" sibTransId="{6944D3C2-F802-4475-AE84-63F179ECB1EB}"/>
    <dgm:cxn modelId="{BD6C73BF-1FE9-4840-9D0C-A5EC60C7C0D2}" srcId="{CD576923-9B8A-40E9-B98A-281BED760E3F}" destId="{2A8E7093-2D1C-46CF-A5D7-20ACEC30BD2C}" srcOrd="0" destOrd="0" parTransId="{974DC0FD-D56E-4D96-B3CC-A8314196B11B}" sibTransId="{5AA4A99F-480F-4AE7-9ED7-89E88363D046}"/>
    <dgm:cxn modelId="{4C941FC0-BD56-46DA-903D-CCF9D4A5AC7C}" srcId="{AD33A9B6-BCD1-4366-B569-723F97597511}" destId="{1AA584ED-C1A5-4260-9B9A-28FF6FC98C61}" srcOrd="1" destOrd="0" parTransId="{365643A7-E066-49AE-836B-5AF975B77524}" sibTransId="{282476F3-9773-4395-8A32-CDF6ECA12065}"/>
    <dgm:cxn modelId="{1F9805ED-D6BC-4BCA-9F27-615A224D6625}" type="presOf" srcId="{32638C90-9178-4694-804C-53D97C263B93}" destId="{28BFFC6B-0A1E-4C5D-9D4D-B6016FE86A1B}" srcOrd="0" destOrd="1" presId="urn:microsoft.com/office/officeart/2005/8/layout/vList2"/>
    <dgm:cxn modelId="{8DF802F5-F79D-4617-AA5A-E7AC780B7BA5}" srcId="{C854C50E-2D14-48FE-88C7-8D91E4AC494B}" destId="{32638C90-9178-4694-804C-53D97C263B93}" srcOrd="0" destOrd="0" parTransId="{10704322-798E-4E4E-84E4-C7772B6CDD0B}" sibTransId="{F15DBCDB-9AB3-459C-8485-5316A258E2EA}"/>
    <dgm:cxn modelId="{48AD02EF-B158-48FE-BC55-728DD2977B2E}" type="presParOf" srcId="{C332C8BD-4E85-4F4E-99BF-1ACF994767F5}" destId="{5DBD34D0-B216-4BAD-ACA2-0FDE637F3577}" srcOrd="0" destOrd="0" presId="urn:microsoft.com/office/officeart/2005/8/layout/vList2"/>
    <dgm:cxn modelId="{F2B6A387-1993-463C-8B31-AC423D5558DF}" type="presParOf" srcId="{C332C8BD-4E85-4F4E-99BF-1ACF994767F5}" destId="{28BFFC6B-0A1E-4C5D-9D4D-B6016FE86A1B}" srcOrd="1" destOrd="0" presId="urn:microsoft.com/office/officeart/2005/8/layout/vList2"/>
    <dgm:cxn modelId="{8669FAAD-322F-4394-99FE-3937BD17C05A}" type="presParOf" srcId="{C332C8BD-4E85-4F4E-99BF-1ACF994767F5}" destId="{FFEE8656-7670-4DEB-AD16-24C2D6E8A29B}" srcOrd="2" destOrd="0" presId="urn:microsoft.com/office/officeart/2005/8/layout/vList2"/>
    <dgm:cxn modelId="{7A9EDD0D-9F55-465A-95C0-27882931845F}" type="presParOf" srcId="{C332C8BD-4E85-4F4E-99BF-1ACF994767F5}" destId="{2667F69F-6B12-4D5F-8905-3708709157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24172-A15D-48D9-A0B3-3698D7FE0503}">
      <dsp:nvSpPr>
        <dsp:cNvPr id="0" name=""/>
        <dsp:cNvSpPr/>
      </dsp:nvSpPr>
      <dsp:spPr>
        <a:xfrm>
          <a:off x="0" y="166510"/>
          <a:ext cx="10232571" cy="4077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u="sng" kern="1200" dirty="0"/>
            <a:t>A. Conventional and AOSS </a:t>
          </a:r>
          <a:r>
            <a:rPr lang="en-US" sz="1700" kern="1200" dirty="0"/>
            <a:t>with clustered Decentralized Systems</a:t>
          </a:r>
        </a:p>
      </dsp:txBody>
      <dsp:txXfrm>
        <a:off x="19904" y="186414"/>
        <a:ext cx="10192763" cy="367937"/>
      </dsp:txXfrm>
    </dsp:sp>
    <dsp:sp modelId="{7B56F89D-F65A-4CA9-9FA6-9E304E4FCD82}">
      <dsp:nvSpPr>
        <dsp:cNvPr id="0" name=""/>
        <dsp:cNvSpPr/>
      </dsp:nvSpPr>
      <dsp:spPr>
        <a:xfrm>
          <a:off x="0" y="574255"/>
          <a:ext cx="10232571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EPA endorses these systems as long term treatment alternatives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Residents and Businesses continue to operate and maintain their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New and replacement systems installed as needed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Conventional system replacement $8,000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Drain field replacement $4,500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Engineered</a:t>
          </a:r>
          <a:r>
            <a:rPr lang="en-US" sz="1300" kern="1200" dirty="0"/>
            <a:t> AOSS replacement $30,000</a:t>
          </a:r>
        </a:p>
      </dsp:txBody>
      <dsp:txXfrm>
        <a:off x="0" y="574255"/>
        <a:ext cx="10232571" cy="1337219"/>
      </dsp:txXfrm>
    </dsp:sp>
    <dsp:sp modelId="{CB75BC77-7C49-4FF9-93D8-9FEC9B9D4B53}">
      <dsp:nvSpPr>
        <dsp:cNvPr id="0" name=""/>
        <dsp:cNvSpPr/>
      </dsp:nvSpPr>
      <dsp:spPr>
        <a:xfrm>
          <a:off x="0" y="1911475"/>
          <a:ext cx="10232571" cy="40774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B. </a:t>
          </a:r>
          <a:r>
            <a:rPr lang="en-US" sz="1700" u="sng" kern="1200" dirty="0"/>
            <a:t>Town Center </a:t>
          </a:r>
          <a:r>
            <a:rPr lang="en-US" sz="1700" kern="1200" dirty="0"/>
            <a:t>collection system with treatment by Kilmarnock</a:t>
          </a:r>
        </a:p>
      </dsp:txBody>
      <dsp:txXfrm>
        <a:off x="19904" y="1931379"/>
        <a:ext cx="10192763" cy="367937"/>
      </dsp:txXfrm>
    </dsp:sp>
    <dsp:sp modelId="{6F082077-0F39-44BF-9A64-BEEA4B939B9E}">
      <dsp:nvSpPr>
        <dsp:cNvPr id="0" name=""/>
        <dsp:cNvSpPr/>
      </dsp:nvSpPr>
      <dsp:spPr>
        <a:xfrm>
          <a:off x="0" y="2319220"/>
          <a:ext cx="10232571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1.35 mile low pressure force main down KC drive and out RT 200 to town limit with 1.25-mile to Kilmarnock connection at Compass.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Assumes 22 resident, 10 light business connections, Tides,  and ICN/King Carter Holdings and Vineyard Meadows.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Kilmarnock connection fee estimate $10,000 and home connection estimate $2,000 ????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Best Guess Capital cost: </a:t>
          </a:r>
          <a:r>
            <a:rPr lang="en-US" sz="1300" b="1" kern="1200" dirty="0"/>
            <a:t>$3.5 million </a:t>
          </a:r>
          <a:r>
            <a:rPr lang="en-US" sz="1300" kern="1200" dirty="0"/>
            <a:t>($2.4 million, range $2.3 to $3.2 million)</a:t>
          </a:r>
        </a:p>
      </dsp:txBody>
      <dsp:txXfrm>
        <a:off x="0" y="2319220"/>
        <a:ext cx="10232571" cy="897345"/>
      </dsp:txXfrm>
    </dsp:sp>
    <dsp:sp modelId="{E84257B7-7299-4A51-8F9D-966431D59774}">
      <dsp:nvSpPr>
        <dsp:cNvPr id="0" name=""/>
        <dsp:cNvSpPr/>
      </dsp:nvSpPr>
      <dsp:spPr>
        <a:xfrm>
          <a:off x="0" y="3216565"/>
          <a:ext cx="10232571" cy="4077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C. </a:t>
          </a:r>
          <a:r>
            <a:rPr lang="en-US" sz="1700" u="sng" kern="1200" dirty="0"/>
            <a:t>Complete Town </a:t>
          </a:r>
          <a:r>
            <a:rPr lang="en-US" sz="1700" kern="1200" dirty="0"/>
            <a:t>collection system with treatment by Kilmarnock</a:t>
          </a:r>
        </a:p>
      </dsp:txBody>
      <dsp:txXfrm>
        <a:off x="19904" y="3236469"/>
        <a:ext cx="10192763" cy="367937"/>
      </dsp:txXfrm>
    </dsp:sp>
    <dsp:sp modelId="{45A76D2A-D378-4C8E-A9FB-1E95668A97EC}">
      <dsp:nvSpPr>
        <dsp:cNvPr id="0" name=""/>
        <dsp:cNvSpPr/>
      </dsp:nvSpPr>
      <dsp:spPr>
        <a:xfrm>
          <a:off x="0" y="3624310"/>
          <a:ext cx="10232571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Estimate 8 miles of low pressure force main through Town with 1.25 miles to Kilmarnock connection at Compass.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 165 Connections </a:t>
          </a:r>
          <a:r>
            <a:rPr lang="en-US" sz="1300" kern="1200" dirty="0"/>
            <a:t>(380 potential connections with assumed 266 actual connections)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Kilmarnock connection fee </a:t>
          </a:r>
          <a:r>
            <a:rPr lang="en-US" sz="1300" b="1" kern="1200" dirty="0"/>
            <a:t>$5000 - $10,000 </a:t>
          </a:r>
          <a:r>
            <a:rPr lang="en-US" sz="1300" kern="1200" dirty="0"/>
            <a:t>($10,000 and home connection $2,000)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Best Guess Capital cost</a:t>
          </a:r>
          <a:r>
            <a:rPr lang="en-US" sz="1300" b="1" kern="1200" dirty="0"/>
            <a:t>: $7.9 million, 40% of residents </a:t>
          </a:r>
          <a:r>
            <a:rPr lang="en-US" sz="1300" kern="1200" dirty="0"/>
            <a:t>($7.5 million, range $7.2 to $9.8 million (70% of residents connect)</a:t>
          </a:r>
        </a:p>
      </dsp:txBody>
      <dsp:txXfrm>
        <a:off x="0" y="3624310"/>
        <a:ext cx="10232571" cy="897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D34D0-B216-4BAD-ACA2-0FDE637F3577}">
      <dsp:nvSpPr>
        <dsp:cNvPr id="0" name=""/>
        <dsp:cNvSpPr/>
      </dsp:nvSpPr>
      <dsp:spPr>
        <a:xfrm>
          <a:off x="0" y="124922"/>
          <a:ext cx="9821539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Business:</a:t>
          </a:r>
          <a:endParaRPr lang="en-US" sz="2300" kern="1200" dirty="0"/>
        </a:p>
      </dsp:txBody>
      <dsp:txXfrm>
        <a:off x="26930" y="151852"/>
        <a:ext cx="9767679" cy="497795"/>
      </dsp:txXfrm>
    </dsp:sp>
    <dsp:sp modelId="{28BFFC6B-0A1E-4C5D-9D4D-B6016FE86A1B}">
      <dsp:nvSpPr>
        <dsp:cNvPr id="0" name=""/>
        <dsp:cNvSpPr/>
      </dsp:nvSpPr>
      <dsp:spPr>
        <a:xfrm>
          <a:off x="0" y="676577"/>
          <a:ext cx="9821539" cy="271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8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u="sng" kern="1200"/>
            <a:t>The Tides Inn: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Wants to get out of operating wastewater treatment plants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Shutting down their treatment plants will likely allow the central branch of Carters Creek to be closed to shellfish harvesting seasonally versus the current year-round.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u="sng" kern="1200"/>
            <a:t>ICN/King Carter Holdings: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Considers central collection system important to development plans for business district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Considers central collection system important to development of Farm Road property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u="sng" kern="1200" dirty="0"/>
            <a:t>Vineyard Meadows: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Considers central collection system important to future development</a:t>
          </a:r>
        </a:p>
      </dsp:txBody>
      <dsp:txXfrm>
        <a:off x="0" y="676577"/>
        <a:ext cx="9821539" cy="2713770"/>
      </dsp:txXfrm>
    </dsp:sp>
    <dsp:sp modelId="{FFEE8656-7670-4DEB-AD16-24C2D6E8A29B}">
      <dsp:nvSpPr>
        <dsp:cNvPr id="0" name=""/>
        <dsp:cNvSpPr/>
      </dsp:nvSpPr>
      <dsp:spPr>
        <a:xfrm>
          <a:off x="0" y="3390348"/>
          <a:ext cx="9821539" cy="55165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/>
            <a:t>Residential:</a:t>
          </a:r>
          <a:endParaRPr lang="en-US" sz="2300" kern="1200"/>
        </a:p>
      </dsp:txBody>
      <dsp:txXfrm>
        <a:off x="26930" y="3417278"/>
        <a:ext cx="9767679" cy="497795"/>
      </dsp:txXfrm>
    </dsp:sp>
    <dsp:sp modelId="{2667F69F-6B12-4D5F-8905-3708709157B2}">
      <dsp:nvSpPr>
        <dsp:cNvPr id="0" name=""/>
        <dsp:cNvSpPr/>
      </dsp:nvSpPr>
      <dsp:spPr>
        <a:xfrm>
          <a:off x="0" y="3942003"/>
          <a:ext cx="9821539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83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Due to lack of maintenance, poor soil conditions a number of homeowners have had to replace their existing systems over the years sometimes </a:t>
          </a:r>
          <a:r>
            <a:rPr lang="en-US" sz="1800" kern="1200" dirty="0"/>
            <a:t>with advanced systems. </a:t>
          </a:r>
          <a:r>
            <a:rPr lang="en-US" sz="1800" b="1" kern="1200" dirty="0"/>
            <a:t>A number </a:t>
          </a:r>
          <a:r>
            <a:rPr lang="en-US" sz="1800" kern="1200" dirty="0"/>
            <a:t>still have issues in periods of heavy rain. 40% of residents in Survey expressed interest in connecting if cost was $12,000.</a:t>
          </a:r>
        </a:p>
      </dsp:txBody>
      <dsp:txXfrm>
        <a:off x="0" y="3942003"/>
        <a:ext cx="9821539" cy="107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4C5E-ABBB-222E-1CDB-8D2E8F7AE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F0B2-5779-1C5A-58B0-E15858CC4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0C82-D04A-B1E8-FE68-C6BC1C31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56FF-9DA9-CD31-003E-5DD2D45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AF1E5-D1ED-3A2C-4F6F-BD874D6D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BD60-6593-BCDD-AD5D-D37C479A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027C9-281D-3C36-072A-4015AEF4A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8E39-5E2F-C030-7ED8-9CFE4785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494BA-CE04-B03B-7F3D-192416DC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9C4E-1009-EC31-0C26-5AFF7AD0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4B0A2A-C634-3B05-1C27-6043CEF62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8D417-4A9D-365B-04C9-53654056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E46D-FA18-FBF5-2FB4-85206054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0095-56F9-9BB4-246D-2EAB5B86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C9FD6-375A-B648-0209-60C5799C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3" y="201255"/>
            <a:ext cx="11550027" cy="9257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3" y="1317922"/>
            <a:ext cx="11556280" cy="47153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C0D96D-295D-443D-9AFE-1D0AEF2DC438}"/>
              </a:ext>
            </a:extLst>
          </p:cNvPr>
          <p:cNvCxnSpPr>
            <a:cxnSpLocks/>
          </p:cNvCxnSpPr>
          <p:nvPr userDrawn="1"/>
        </p:nvCxnSpPr>
        <p:spPr>
          <a:xfrm>
            <a:off x="327319" y="324616"/>
            <a:ext cx="0" cy="588941"/>
          </a:xfrm>
          <a:prstGeom prst="line">
            <a:avLst/>
          </a:prstGeom>
          <a:ln w="85725">
            <a:solidFill>
              <a:srgbClr val="BBC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DE84F94-742C-4991-9972-0E7C7FC98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254" y="6211484"/>
            <a:ext cx="1850783" cy="3714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74F8BF-19BC-4F3C-B466-658C4CC66C5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254560"/>
            <a:ext cx="10038780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0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0E59-27E2-AE50-AB4B-2D997CBC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8A69-F7D9-BFA9-2A9D-02F59C725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21CE-974A-A99C-8AB3-7CC84E62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6779-74C2-1296-7C79-6E394DF7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239B0-E8D1-2469-3693-32C0667B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AFD3-BA24-8722-3A69-298FEAF8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66EB7-A640-61B1-2959-7790D5B88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4836-FEFB-9E26-D287-E12C8241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5283-92E0-5F84-4D6F-53EC31A4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7975-A522-2F8E-D06A-2F390275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BFAF-C938-39F2-0D71-1EE39E83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C0AB-9D02-0319-6683-D98A090C5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99468-270B-F105-AFDE-708356D1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9DFD7-F3DD-C544-24F7-89C1D42E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D7ACD-AAE7-1CDE-6012-C345CDE2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F0C5B-EB06-2A1A-2A9A-55662E87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6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2C22-F722-C84C-31B4-8E8CF28B9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2311-3F81-7A91-181D-6484DFB3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85EB3-0F7F-89CA-CD0B-377E58218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65B12-422D-CB1D-1CDF-AD312AAC1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74DC3-045E-4C5D-0135-16C20906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3E497-0BBB-1877-3BF3-318C65DE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93F1C-84C1-F1FF-1430-C6CA58D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AAC86-0816-58A9-1C63-AE6AB497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6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CB84-C2D3-18BF-FB8B-8D7FB2D6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11A60-CB3E-8E0A-F952-8E5E92DA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720CB-3E02-7101-5BE3-0460E35C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7FBAA-EA36-10F4-70FE-7299AA8B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0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02410-1A67-690E-253F-1AAD9EAC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E0C72-992E-CB74-6C97-2EAF0204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065EF-2FAF-79D2-39FC-2DAA2A93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A489-C171-5CC0-4C37-9EA2B693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64AA-32F6-02C5-DC52-719EFBA6F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1FD88-08FC-10AB-8F08-FFCA2DC7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56106-2A04-AE86-BF45-3B2607C9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612F0-1130-7682-7E4A-FA1C9513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50E4-19E0-CB39-ED78-892EAA58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D36F-5A61-60F9-899D-22D22248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FFC7E-A6FD-4B1F-7978-ED7870F67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D711B-1AC7-0AE8-519E-83FAC3010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305BC-4109-088C-CAB3-75E5A665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263B-6BBD-8A40-8FF6-873C7DDF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7F85B-6E96-0A09-CBE6-C32DF81D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2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F3BA6-DB7A-21C1-2763-73F856E4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0CA51-035E-04C3-DB1B-93CC697D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3C9AD-2F19-CD39-6FEE-BC29DAF3A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48E4-05E9-422F-9928-A7DACF533453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82C4-0CD4-02E8-1108-4B36EC1A7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3AED-7D5C-9B59-E9E3-D7C27A19D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4431-1B03-4521-8495-CECA64FB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3" y="201255"/>
            <a:ext cx="11550027" cy="925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753" y="1317922"/>
            <a:ext cx="11556280" cy="4715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39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3425B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685800" rtl="0" eaLnBrk="1" latinLnBrk="0" hangingPunct="1">
        <a:lnSpc>
          <a:spcPct val="90000"/>
        </a:lnSpc>
        <a:spcBef>
          <a:spcPts val="750"/>
        </a:spcBef>
        <a:buClr>
          <a:srgbClr val="03425B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Clr>
          <a:srgbClr val="03425B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3425B"/>
        </a:buClr>
        <a:buSzPct val="11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3425B"/>
        </a:buClr>
        <a:buSzPct val="115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3425B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D379FA-1E68-3C5D-8713-557CFADB0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r="21178" b="26026"/>
          <a:stretch/>
        </p:blipFill>
        <p:spPr>
          <a:xfrm>
            <a:off x="-1" y="0"/>
            <a:ext cx="121904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3FF30-5AB8-7BD1-2FC6-CA3CE6658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 Findings Presentation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Town of Irvington Wastewater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FB6DC-6FF3-67CA-53F2-F4264D0ED2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FEBRUARY 27, 2024</a:t>
            </a:r>
          </a:p>
        </p:txBody>
      </p:sp>
      <p:pic>
        <p:nvPicPr>
          <p:cNvPr id="5" name="Picture 2" descr="Town sign in Irvington, VA Stock Photo - Alamy">
            <a:extLst>
              <a:ext uri="{FF2B5EF4-FFF2-40B4-BE49-F238E27FC236}">
                <a16:creationId xmlns:a16="http://schemas.microsoft.com/office/drawing/2014/main" id="{C362F8D0-AF12-A85A-CC77-80179BF9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11155"/>
            <a:ext cx="2929813" cy="21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62342-3AC3-5388-597A-EC8458A01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5" b="35763"/>
          <a:stretch/>
        </p:blipFill>
        <p:spPr>
          <a:xfrm>
            <a:off x="8266923" y="5641760"/>
            <a:ext cx="3699582" cy="8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8CEC-5A9B-D227-1781-9E026120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Conveyance Alternatives -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6BFA-BDE6-7B10-5E3C-AE53A89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317922"/>
            <a:ext cx="7624028" cy="4715341"/>
          </a:xfrm>
        </p:spPr>
        <p:txBody>
          <a:bodyPr/>
          <a:lstStyle/>
          <a:p>
            <a:r>
              <a:rPr lang="en-US" dirty="0"/>
              <a:t>Low Pressure Sewer (White Stone)</a:t>
            </a:r>
          </a:p>
          <a:p>
            <a:pPr lvl="1"/>
            <a:r>
              <a:rPr lang="en-US" dirty="0"/>
              <a:t>Network of Individual Grinder Stations – 1 installed at each system connection</a:t>
            </a:r>
          </a:p>
          <a:p>
            <a:pPr lvl="1"/>
            <a:r>
              <a:rPr lang="en-US" dirty="0"/>
              <a:t>No Centralized Pumping Station(s) required</a:t>
            </a:r>
          </a:p>
          <a:p>
            <a:pPr lvl="1"/>
            <a:r>
              <a:rPr lang="en-US" dirty="0"/>
              <a:t>Recommended Option</a:t>
            </a:r>
          </a:p>
          <a:p>
            <a:r>
              <a:rPr lang="en-US" dirty="0"/>
              <a:t>Vacuum Sewer and Vacuum Station</a:t>
            </a:r>
          </a:p>
          <a:p>
            <a:pPr lvl="1"/>
            <a:r>
              <a:rPr lang="en-US" dirty="0"/>
              <a:t>Network of Vacuum Stations – 1 installed every 2 system connections</a:t>
            </a:r>
          </a:p>
          <a:p>
            <a:pPr lvl="1"/>
            <a:r>
              <a:rPr lang="en-US" dirty="0"/>
              <a:t>Centralized Vacuum Pump Station(s) required</a:t>
            </a:r>
          </a:p>
          <a:p>
            <a:r>
              <a:rPr lang="en-US" dirty="0"/>
              <a:t>Conventional Gravity Sewer and Pumping Station </a:t>
            </a:r>
          </a:p>
          <a:p>
            <a:pPr lvl="1"/>
            <a:r>
              <a:rPr lang="en-US" dirty="0"/>
              <a:t>Network of Manholes and Gravity Sewer – Deeper excavations required</a:t>
            </a:r>
          </a:p>
          <a:p>
            <a:pPr lvl="1"/>
            <a:r>
              <a:rPr lang="en-US" dirty="0"/>
              <a:t>Centralized Pump Station(s)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98488-798D-ACAC-C16F-318FD2F6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42" y="2388170"/>
            <a:ext cx="4572370" cy="37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6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971A-136C-E390-3804-3C597D87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Alternative – Low Pressure Sewer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2E09-9D9B-C39F-35B5-A2974CCD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317922"/>
            <a:ext cx="8396385" cy="4715341"/>
          </a:xfrm>
        </p:spPr>
        <p:txBody>
          <a:bodyPr/>
          <a:lstStyle/>
          <a:p>
            <a:r>
              <a:rPr lang="en-US" dirty="0"/>
              <a:t>Low Pressure Sewer System shall send wastewater to existing wastewater treatment plant in Town of Kilmarnock. </a:t>
            </a:r>
          </a:p>
          <a:p>
            <a:r>
              <a:rPr lang="en-US" dirty="0"/>
              <a:t>System will run from Tides Inn to Compass Entertainment along “Town Center Line”</a:t>
            </a:r>
          </a:p>
          <a:p>
            <a:r>
              <a:rPr lang="en-US" dirty="0"/>
              <a:t>Collection System Connections based on 40% connection rate from Town Survey</a:t>
            </a:r>
          </a:p>
          <a:p>
            <a:r>
              <a:rPr lang="en-US" dirty="0"/>
              <a:t>Project will have phased approach: Phase 1 will build connections along “Town Center Line” and main line to Compass; Phase 2 will build remaining connections.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C5027-8078-78A7-2323-A2E706C7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624" y="1239586"/>
            <a:ext cx="3332085" cy="44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A0E9-0369-40C7-93A4-1DBB2DC7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Pressure Sewer Alternative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8594E-4951-CA76-DEF3-D3BE37A06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Grinder Stations</a:t>
            </a:r>
          </a:p>
          <a:p>
            <a:pPr lvl="1"/>
            <a:r>
              <a:rPr lang="en-US" dirty="0"/>
              <a:t>~11 gpm flow rates</a:t>
            </a:r>
          </a:p>
          <a:p>
            <a:pPr lvl="1"/>
            <a:r>
              <a:rPr lang="en-US" dirty="0"/>
              <a:t>Single Phase Electrical Connections</a:t>
            </a:r>
          </a:p>
          <a:p>
            <a:pPr lvl="2"/>
            <a:r>
              <a:rPr lang="en-US" dirty="0"/>
              <a:t>Powered from Home Supply</a:t>
            </a:r>
          </a:p>
          <a:p>
            <a:r>
              <a:rPr lang="en-US" dirty="0"/>
              <a:t>Easy to Phase throughout Town</a:t>
            </a:r>
          </a:p>
          <a:p>
            <a:r>
              <a:rPr lang="en-US" dirty="0"/>
              <a:t>Multiple options for Flow Requirements</a:t>
            </a:r>
          </a:p>
          <a:p>
            <a:r>
              <a:rPr lang="en-US" dirty="0"/>
              <a:t>Lowest Cost and Most Effective Solution</a:t>
            </a:r>
          </a:p>
          <a:p>
            <a:pPr lvl="1"/>
            <a:r>
              <a:rPr lang="en-US" dirty="0"/>
              <a:t>Low Property Impact</a:t>
            </a:r>
          </a:p>
          <a:p>
            <a:pPr lvl="1"/>
            <a:r>
              <a:rPr lang="en-US" dirty="0"/>
              <a:t>Economy of Scale</a:t>
            </a:r>
          </a:p>
          <a:p>
            <a:pPr lvl="1"/>
            <a:endParaRPr lang="en-US" dirty="0"/>
          </a:p>
        </p:txBody>
      </p:sp>
      <p:pic>
        <p:nvPicPr>
          <p:cNvPr id="3" name="Picture 2" descr="Best Grinder Pump for Single Family Homes :: Model DH071 | E/One">
            <a:extLst>
              <a:ext uri="{FF2B5EF4-FFF2-40B4-BE49-F238E27FC236}">
                <a16:creationId xmlns:a16="http://schemas.microsoft.com/office/drawing/2014/main" id="{B219E092-32A8-A54D-2226-1337BE0DB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r="15598"/>
          <a:stretch/>
        </p:blipFill>
        <p:spPr bwMode="auto">
          <a:xfrm>
            <a:off x="4973783" y="2780023"/>
            <a:ext cx="3323414" cy="34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E3E638-1D78-3A5D-71F8-574078306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18" y="663627"/>
            <a:ext cx="4445397" cy="32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2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2A39-93B9-979A-F47C-B62C9F9B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Costs – Proposed Alternative Selected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C61D-DCEB-5E79-AFB9-4909982D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317922"/>
            <a:ext cx="7931047" cy="47153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Selected alternatives require costs for conveyance to Kilmarnock and connection fees to the Kilmarnock System.</a:t>
            </a:r>
          </a:p>
          <a:p>
            <a:pPr marL="0" indent="0">
              <a:buNone/>
            </a:pPr>
            <a:r>
              <a:rPr lang="en-US" dirty="0"/>
              <a:t>No additional cost for land, treatment or other costs anticipated in alternatives selected.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Phase 1 – Town Center Sewer Conveyance </a:t>
            </a:r>
          </a:p>
          <a:p>
            <a:pPr lvl="1"/>
            <a:r>
              <a:rPr lang="en-US" dirty="0"/>
              <a:t>Project Cost: $3,482,897</a:t>
            </a:r>
          </a:p>
          <a:p>
            <a:pPr lvl="1"/>
            <a:r>
              <a:rPr lang="en-US" dirty="0"/>
              <a:t>Includes infrastructure from Town Limits to Kilmarnock</a:t>
            </a:r>
          </a:p>
          <a:p>
            <a:r>
              <a:rPr lang="en-US" dirty="0"/>
              <a:t>Total Phase 2 – Town Wide Sewer Conveyance </a:t>
            </a:r>
          </a:p>
          <a:p>
            <a:pPr lvl="1"/>
            <a:r>
              <a:rPr lang="en-US" dirty="0"/>
              <a:t>Project Cost: $4,389,858</a:t>
            </a:r>
          </a:p>
          <a:p>
            <a:pPr lvl="1"/>
            <a:r>
              <a:rPr lang="en-US" dirty="0"/>
              <a:t>Includes individual connections and pipe network throughout Irvington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C97A4-3B18-C75D-CF51-E261C6A0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73" y="857250"/>
            <a:ext cx="2824824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0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1849-8C3A-4F78-6239-F086E9A5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201255"/>
            <a:ext cx="11275378" cy="925761"/>
          </a:xfrm>
        </p:spPr>
        <p:txBody>
          <a:bodyPr/>
          <a:lstStyle/>
          <a:p>
            <a:r>
              <a:rPr lang="en-US" dirty="0"/>
              <a:t>Total Phase 1 – Town Center Sewer Conveyance Cost Breakdown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876AD-CA0C-D434-7341-7986E1C1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78" y="887318"/>
            <a:ext cx="4936269" cy="55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3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AE8-3E1D-03DF-B54E-61AB16D9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147987"/>
            <a:ext cx="11222112" cy="925761"/>
          </a:xfrm>
        </p:spPr>
        <p:txBody>
          <a:bodyPr>
            <a:normAutofit/>
          </a:bodyPr>
          <a:lstStyle/>
          <a:p>
            <a:r>
              <a:rPr lang="en-US" dirty="0"/>
              <a:t>Total Phase 2 – Town Wide Sewer Conveyance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96E22-50DC-83F0-CB77-D97655D15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44" y="816746"/>
            <a:ext cx="5987712" cy="542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7558-A372-5949-5960-D5DA05D1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 Cost Estimates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01F861-C663-C79B-CDE6-3768D0ACA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880178"/>
              </p:ext>
            </p:extLst>
          </p:nvPr>
        </p:nvGraphicFramePr>
        <p:xfrm>
          <a:off x="566057" y="1373097"/>
          <a:ext cx="9459686" cy="3358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6649">
                  <a:extLst>
                    <a:ext uri="{9D8B030D-6E8A-4147-A177-3AD203B41FA5}">
                      <a16:colId xmlns:a16="http://schemas.microsoft.com/office/drawing/2014/main" val="1296934078"/>
                    </a:ext>
                  </a:extLst>
                </a:gridCol>
                <a:gridCol w="4023037">
                  <a:extLst>
                    <a:ext uri="{9D8B030D-6E8A-4147-A177-3AD203B41FA5}">
                      <a16:colId xmlns:a16="http://schemas.microsoft.com/office/drawing/2014/main" val="2966216367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Clustered AOSS for Farm Road and ICN Downtown Development*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$300,000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166689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90281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Clustered AOSS for Vineyard Meadows*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$900,000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82419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80508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Tides Inn Creek Crossing to Weems*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$1,000,000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950456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Resident New Homes and Repairs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$6,000 to $30,000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45712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Preliminary estimates by Bowman,  various assumptions 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668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3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104F-946D-F91C-2201-8EDA0CC7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3" y="212141"/>
            <a:ext cx="11550027" cy="925761"/>
          </a:xfrm>
        </p:spPr>
        <p:txBody>
          <a:bodyPr/>
          <a:lstStyle/>
          <a:p>
            <a:r>
              <a:rPr lang="en-US" dirty="0"/>
              <a:t>Town Center Line – Minimizing Cost to Town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173035-C383-F617-FB04-E524DFAF6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457768"/>
              </p:ext>
            </p:extLst>
          </p:nvPr>
        </p:nvGraphicFramePr>
        <p:xfrm>
          <a:off x="1610760" y="1314328"/>
          <a:ext cx="7620000" cy="422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280">
                  <a:extLst>
                    <a:ext uri="{9D8B030D-6E8A-4147-A177-3AD203B41FA5}">
                      <a16:colId xmlns:a16="http://schemas.microsoft.com/office/drawing/2014/main" val="3872233631"/>
                    </a:ext>
                  </a:extLst>
                </a:gridCol>
                <a:gridCol w="2362720">
                  <a:extLst>
                    <a:ext uri="{9D8B030D-6E8A-4147-A177-3AD203B41FA5}">
                      <a16:colId xmlns:a16="http://schemas.microsoft.com/office/drawing/2014/main" val="3536323748"/>
                    </a:ext>
                  </a:extLst>
                </a:gridCol>
              </a:tblGrid>
              <a:tr h="505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Town Center Sewer Line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$3,493,000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321810"/>
                  </a:ext>
                </a:extLst>
              </a:tr>
              <a:tr h="2607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294705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Removal of Out-of-Town Portion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$760,000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555386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Net Cost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$2,733,000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619245"/>
                  </a:ext>
                </a:extLst>
              </a:tr>
              <a:tr h="4033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6281499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Removal of Laterals and Grinders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$750,000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706689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Net Cost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$1,983,000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840774"/>
                  </a:ext>
                </a:extLst>
              </a:tr>
              <a:tr h="4033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0363244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Potential Private Capital Contributions*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$600,000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082964"/>
                  </a:ext>
                </a:extLst>
              </a:tr>
              <a:tr h="423702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sng" strike="noStrike" dirty="0">
                          <a:effectLst/>
                        </a:rPr>
                        <a:t>Net Cost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sng" strike="noStrike" dirty="0">
                          <a:effectLst/>
                        </a:rPr>
                        <a:t>$1,400,000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0260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1DE99D-D778-E8EF-B84F-7A7825775977}"/>
              </a:ext>
            </a:extLst>
          </p:cNvPr>
          <p:cNvSpPr txBox="1"/>
          <p:nvPr/>
        </p:nvSpPr>
        <p:spPr>
          <a:xfrm>
            <a:off x="1426029" y="55843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Town sign in Irvington, VA Stock Photo - Alamy">
            <a:extLst>
              <a:ext uri="{FF2B5EF4-FFF2-40B4-BE49-F238E27FC236}">
                <a16:creationId xmlns:a16="http://schemas.microsoft.com/office/drawing/2014/main" id="{B81B2FDA-4513-3254-F6E1-26892A14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69" y="4939372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7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22B9-7E1E-3934-5BA4-2B341C1A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none" strike="noStrike" dirty="0">
                <a:effectLst/>
              </a:rPr>
              <a:t>Resident Connection Cost</a:t>
            </a:r>
            <a:b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D5CDA9-1225-EF93-A1A4-13271EEA2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96840"/>
              </p:ext>
            </p:extLst>
          </p:nvPr>
        </p:nvGraphicFramePr>
        <p:xfrm>
          <a:off x="1066800" y="1785257"/>
          <a:ext cx="8674100" cy="330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6321">
                  <a:extLst>
                    <a:ext uri="{9D8B030D-6E8A-4147-A177-3AD203B41FA5}">
                      <a16:colId xmlns:a16="http://schemas.microsoft.com/office/drawing/2014/main" val="2810980061"/>
                    </a:ext>
                  </a:extLst>
                </a:gridCol>
                <a:gridCol w="3577779">
                  <a:extLst>
                    <a:ext uri="{9D8B030D-6E8A-4147-A177-3AD203B41FA5}">
                      <a16:colId xmlns:a16="http://schemas.microsoft.com/office/drawing/2014/main" val="3412889582"/>
                    </a:ext>
                  </a:extLst>
                </a:gridCol>
              </a:tblGrid>
              <a:tr h="485441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93370"/>
                  </a:ext>
                </a:extLst>
              </a:tr>
              <a:tr h="40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Lateral Piping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$5,000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202952"/>
                  </a:ext>
                </a:extLst>
              </a:tr>
              <a:tr h="40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Grinder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$8,500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0040264"/>
                  </a:ext>
                </a:extLst>
              </a:tr>
              <a:tr h="40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Power and Piping to Grinder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$1,500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35151"/>
                  </a:ext>
                </a:extLst>
              </a:tr>
              <a:tr h="407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Kilmarnock Connection Fee*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$5,000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399903"/>
                  </a:ext>
                </a:extLst>
              </a:tr>
              <a:tr h="40714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sng" strike="noStrike" dirty="0">
                          <a:effectLst/>
                        </a:rPr>
                        <a:t>Total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sng" strike="noStrike" dirty="0">
                          <a:effectLst/>
                        </a:rPr>
                        <a:t>$20,000 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425611"/>
                  </a:ext>
                </a:extLst>
              </a:tr>
              <a:tr h="25055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5577208"/>
                  </a:ext>
                </a:extLst>
              </a:tr>
              <a:tr h="4071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sng" strike="noStrike" dirty="0">
                          <a:effectLst/>
                        </a:rPr>
                        <a:t>*Kilmarnock out of town connection fee is currently $15,000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62408"/>
                  </a:ext>
                </a:extLst>
              </a:tr>
            </a:tbl>
          </a:graphicData>
        </a:graphic>
      </p:graphicFrame>
      <p:pic>
        <p:nvPicPr>
          <p:cNvPr id="3" name="Picture 2" descr="Town sign in Irvington, VA Stock Photo - Alamy">
            <a:extLst>
              <a:ext uri="{FF2B5EF4-FFF2-40B4-BE49-F238E27FC236}">
                <a16:creationId xmlns:a16="http://schemas.microsoft.com/office/drawing/2014/main" id="{53120A35-A1D1-2AB7-B740-EAC832F4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36" y="4928775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8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0FE8-DCB1-23E3-5EE5-28284C0E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28CD73-0380-973B-A20F-1984E725F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42987"/>
              </p:ext>
            </p:extLst>
          </p:nvPr>
        </p:nvGraphicFramePr>
        <p:xfrm>
          <a:off x="2442523" y="911225"/>
          <a:ext cx="7306953" cy="5275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0955">
                  <a:extLst>
                    <a:ext uri="{9D8B030D-6E8A-4147-A177-3AD203B41FA5}">
                      <a16:colId xmlns:a16="http://schemas.microsoft.com/office/drawing/2014/main" val="2737674322"/>
                    </a:ext>
                  </a:extLst>
                </a:gridCol>
                <a:gridCol w="2935998">
                  <a:extLst>
                    <a:ext uri="{9D8B030D-6E8A-4147-A177-3AD203B41FA5}">
                      <a16:colId xmlns:a16="http://schemas.microsoft.com/office/drawing/2014/main" val="2495180841"/>
                    </a:ext>
                  </a:extLst>
                </a:gridCol>
              </a:tblGrid>
              <a:tr h="390544">
                <a:tc>
                  <a:txBody>
                    <a:bodyPr/>
                    <a:lstStyle/>
                    <a:p>
                      <a:pPr algn="l" fontAlgn="b"/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3752275533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USDA Review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2/26/24 to 6/1/24*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938551958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2264352288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TC-PC Workshop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3/12/24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1935431690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2529985778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Investigate Funding Alternatives 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3/15/24 to 7/1/224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1859363766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3216538746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Lancaster County Collaboration*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4/1/24 to 7/1/24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1472538030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2418187921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Kilmarnock Collaboration*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4/1/24 to 7/1/24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928788620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2293028279"/>
                  </a:ext>
                </a:extLst>
              </a:tr>
              <a:tr h="3149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Public Private Collaboration*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3/15/24  to 7/1/24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1042415132"/>
                  </a:ext>
                </a:extLst>
              </a:tr>
              <a:tr h="28157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2178791089"/>
                  </a:ext>
                </a:extLst>
              </a:tr>
              <a:tr h="3149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Identify Residents and Business Connections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5/1/24-7/1/224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1541426591"/>
                  </a:ext>
                </a:extLst>
              </a:tr>
              <a:tr h="19086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3746563012"/>
                  </a:ext>
                </a:extLst>
              </a:tr>
              <a:tr h="302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* All end dates are estimates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9" marR="9449" marT="9449" marB="0" anchor="b"/>
                </a:tc>
                <a:extLst>
                  <a:ext uri="{0D108BD9-81ED-4DB2-BD59-A6C34878D82A}">
                    <a16:rowId xmlns:a16="http://schemas.microsoft.com/office/drawing/2014/main" val="3496361934"/>
                  </a:ext>
                </a:extLst>
              </a:tr>
            </a:tbl>
          </a:graphicData>
        </a:graphic>
      </p:graphicFrame>
      <p:pic>
        <p:nvPicPr>
          <p:cNvPr id="3" name="Picture 2" descr="Town sign in Irvington, VA Stock Photo - Alamy">
            <a:extLst>
              <a:ext uri="{FF2B5EF4-FFF2-40B4-BE49-F238E27FC236}">
                <a16:creationId xmlns:a16="http://schemas.microsoft.com/office/drawing/2014/main" id="{F2A6A162-2A59-CAA7-2530-6E9F8EB6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524" y="4932445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7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FB63-48D6-CF90-9AB2-5BB262D1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74BF8-1FDE-3723-3DDD-68F72388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To Order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Bowman Presentation of Preliminary Engineering Report (PER)</a:t>
            </a:r>
          </a:p>
          <a:p>
            <a:r>
              <a:rPr lang="en-US" dirty="0"/>
              <a:t>Sewer Committee Presentation of Alternatives and Next Steps</a:t>
            </a:r>
          </a:p>
          <a:p>
            <a:r>
              <a:rPr lang="en-US" dirty="0"/>
              <a:t>Public Questions and Comments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Town sign in Irvington, VA Stock Photo - Alamy">
            <a:extLst>
              <a:ext uri="{FF2B5EF4-FFF2-40B4-BE49-F238E27FC236}">
                <a16:creationId xmlns:a16="http://schemas.microsoft.com/office/drawing/2014/main" id="{00CC11D0-3F49-EC65-2DCA-D1B0B3A44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47" y="4971701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34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BFE0-0050-C9F5-AA7D-D37FD5BE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B7A7-4881-33CA-2A27-04C7C4171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536FC-2AFC-6D6F-956E-5FF31F42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095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88A67C-39FF-A2CD-68BE-E45BFB1DB065}"/>
              </a:ext>
            </a:extLst>
          </p:cNvPr>
          <p:cNvSpPr txBox="1">
            <a:spLocks/>
          </p:cNvSpPr>
          <p:nvPr/>
        </p:nvSpPr>
        <p:spPr>
          <a:xfrm>
            <a:off x="113786" y="1127017"/>
            <a:ext cx="10743604" cy="56244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txBody>
          <a:bodyPr>
            <a:normAutofit fontScale="92500"/>
          </a:bodyPr>
          <a:lstStyle>
            <a:lvl1pPr marL="228600" indent="-2286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3425B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746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425B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425B"/>
              </a:buClr>
              <a:buSzPct val="11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425B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3425B"/>
              </a:buClr>
              <a:buSzPct val="115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700" b="1" dirty="0">
                <a:solidFill>
                  <a:schemeClr val="bg1">
                    <a:alpha val="56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</a:rPr>
              <a:t>Public</a:t>
            </a:r>
            <a:r>
              <a:rPr lang="en-US" sz="12700" b="1" dirty="0">
                <a:solidFill>
                  <a:schemeClr val="bg1">
                    <a:alpha val="2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</a:rPr>
              <a:t> </a:t>
            </a:r>
            <a:r>
              <a:rPr lang="en-US" sz="12700" b="1" dirty="0">
                <a:solidFill>
                  <a:schemeClr val="bg1">
                    <a:alpha val="56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</a:rPr>
              <a:t>Comments </a:t>
            </a:r>
          </a:p>
          <a:p>
            <a:pPr marL="0" indent="0">
              <a:buNone/>
            </a:pPr>
            <a:r>
              <a:rPr lang="en-US" sz="12700" b="1" dirty="0">
                <a:solidFill>
                  <a:schemeClr val="bg1">
                    <a:alpha val="56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</a:rPr>
              <a:t>and Questions</a:t>
            </a:r>
          </a:p>
        </p:txBody>
      </p:sp>
    </p:spTree>
    <p:extLst>
      <p:ext uri="{BB962C8B-B14F-4D97-AF65-F5344CB8AC3E}">
        <p14:creationId xmlns:p14="http://schemas.microsoft.com/office/powerpoint/2010/main" val="399578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13D-0A8D-9FAC-58BD-23522BD6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Irvington Sewer Committee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C557-5462-0A76-97E3-686C7855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Robinson</a:t>
            </a:r>
          </a:p>
          <a:p>
            <a:r>
              <a:rPr lang="en-US" dirty="0"/>
              <a:t>Jeremy Taylor</a:t>
            </a:r>
          </a:p>
          <a:p>
            <a:r>
              <a:rPr lang="en-US" dirty="0"/>
              <a:t>Jackie Brown</a:t>
            </a:r>
          </a:p>
          <a:p>
            <a:r>
              <a:rPr lang="en-US" dirty="0"/>
              <a:t>Albert Pollard, JR</a:t>
            </a:r>
          </a:p>
          <a:p>
            <a:r>
              <a:rPr lang="en-US" dirty="0"/>
              <a:t>Tom Chapman</a:t>
            </a:r>
          </a:p>
        </p:txBody>
      </p:sp>
      <p:pic>
        <p:nvPicPr>
          <p:cNvPr id="4" name="Picture 2" descr="Town sign in Irvington, VA Stock Photo - Alamy">
            <a:extLst>
              <a:ext uri="{FF2B5EF4-FFF2-40B4-BE49-F238E27FC236}">
                <a16:creationId xmlns:a16="http://schemas.microsoft.com/office/drawing/2014/main" id="{728C13A7-F3FA-A3E6-D036-EFF381FEE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73" y="5018933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CEE9-F98F-9DAC-A1AE-D23DDACA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Committee Recommendations 5/22 </a:t>
            </a:r>
            <a:r>
              <a:rPr lang="en-US" sz="1600" u="sng" dirty="0"/>
              <a:t>updates in bold</a:t>
            </a:r>
          </a:p>
        </p:txBody>
      </p:sp>
      <p:graphicFrame>
        <p:nvGraphicFramePr>
          <p:cNvPr id="6" name="TextBox 4">
            <a:extLst>
              <a:ext uri="{FF2B5EF4-FFF2-40B4-BE49-F238E27FC236}">
                <a16:creationId xmlns:a16="http://schemas.microsoft.com/office/drawing/2014/main" id="{14EF47D4-CA35-4D94-9438-0F066C702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340266"/>
              </p:ext>
            </p:extLst>
          </p:nvPr>
        </p:nvGraphicFramePr>
        <p:xfrm>
          <a:off x="511628" y="1127016"/>
          <a:ext cx="10232571" cy="468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own sign in Irvington, VA Stock Photo - Alamy">
            <a:extLst>
              <a:ext uri="{FF2B5EF4-FFF2-40B4-BE49-F238E27FC236}">
                <a16:creationId xmlns:a16="http://schemas.microsoft.com/office/drawing/2014/main" id="{0D367889-38B2-E1AF-BDC6-A88B1689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147" y="4989457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80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9916-3240-2AEC-27BF-EEA12E25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Central Sewer Service</a:t>
            </a:r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0EE1BB6A-AAAD-FB71-5CCE-F609B0F6E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546237"/>
              </p:ext>
            </p:extLst>
          </p:nvPr>
        </p:nvGraphicFramePr>
        <p:xfrm>
          <a:off x="487534" y="1019147"/>
          <a:ext cx="9821539" cy="513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own sign in Irvington, VA Stock Photo - Alamy">
            <a:extLst>
              <a:ext uri="{FF2B5EF4-FFF2-40B4-BE49-F238E27FC236}">
                <a16:creationId xmlns:a16="http://schemas.microsoft.com/office/drawing/2014/main" id="{F57BFD6C-581E-895E-3BE5-BAECBA00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90" y="4946531"/>
            <a:ext cx="2768523" cy="20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2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896490-27A0-4854-87C3-76395C4F9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422"/>
          <a:stretch/>
        </p:blipFill>
        <p:spPr>
          <a:xfrm>
            <a:off x="5639" y="1202430"/>
            <a:ext cx="12196899" cy="492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6621" y="1199333"/>
            <a:ext cx="7055917" cy="4925410"/>
          </a:xfrm>
          <a:prstGeom prst="rect">
            <a:avLst/>
          </a:prstGeom>
          <a:solidFill>
            <a:srgbClr val="0342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1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84DBD-7C80-4171-A779-9527B632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Engineering Review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9556-DAF1-4841-B518-5A1F12A8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619" y="1708398"/>
            <a:ext cx="6849919" cy="4925411"/>
          </a:xfrm>
        </p:spPr>
        <p:txBody>
          <a:bodyPr vert="horz" lIns="121807" tIns="60904" rIns="121807" bIns="60904" rtlCol="0" anchor="t">
            <a:norm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  <a:buSzPct val="114999"/>
            </a:pPr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Brief Overview of Project</a:t>
            </a:r>
          </a:p>
          <a:p>
            <a:pPr>
              <a:buClr>
                <a:srgbClr val="FFFFFF"/>
              </a:buClr>
              <a:buSzPct val="114999"/>
            </a:pPr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PER Findings and Observations</a:t>
            </a:r>
          </a:p>
          <a:p>
            <a:pPr>
              <a:buClr>
                <a:srgbClr val="FFFFFF"/>
              </a:buClr>
              <a:buSzPct val="114999"/>
            </a:pPr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Proposed Alternative</a:t>
            </a:r>
          </a:p>
          <a:p>
            <a:pPr>
              <a:buClr>
                <a:srgbClr val="FFFFFF"/>
              </a:buClr>
              <a:buSzPct val="114999"/>
            </a:pPr>
            <a:r>
              <a:rPr lang="en-US" dirty="0">
                <a:solidFill>
                  <a:schemeClr val="bg1"/>
                </a:solidFill>
                <a:latin typeface="Segoe UI"/>
                <a:cs typeface="Segoe UI"/>
              </a:rPr>
              <a:t>Associated Costs</a:t>
            </a:r>
          </a:p>
          <a:p>
            <a:pPr>
              <a:buClr>
                <a:srgbClr val="FFFFFF"/>
              </a:buClr>
              <a:buSzPct val="114999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4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5C8B-37A1-559E-F98C-6BFB6662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37" y="192797"/>
            <a:ext cx="11539342" cy="925761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DF67-1ED3-C2F6-A6BA-DADF1FAC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05" y="1081739"/>
            <a:ext cx="11545590" cy="536254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en-US" dirty="0"/>
              <a:t>The Town Council and Town’s Sewer Committee has commissioned Bowman to develop a Preliminary Engineering Report (PER) for submittal to USDA regarding the proposed upgrades for the existing wastewater system.</a:t>
            </a:r>
          </a:p>
          <a:p>
            <a:pPr fontAlgn="ctr">
              <a:lnSpc>
                <a:spcPct val="110000"/>
              </a:lnSpc>
            </a:pPr>
            <a:r>
              <a:rPr lang="en-US" dirty="0"/>
              <a:t>The PER details three alternatives and costs for wastewater collection and three alternatives and costs for wastewater treatment.</a:t>
            </a:r>
          </a:p>
        </p:txBody>
      </p:sp>
    </p:spTree>
    <p:extLst>
      <p:ext uri="{BB962C8B-B14F-4D97-AF65-F5344CB8AC3E}">
        <p14:creationId xmlns:p14="http://schemas.microsoft.com/office/powerpoint/2010/main" val="316721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738D-B4B2-1C50-6D70-5F454344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Treatment Alternatives -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308FF-2395-5538-60B2-624E929E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3" y="1317922"/>
            <a:ext cx="8307608" cy="4715341"/>
          </a:xfrm>
        </p:spPr>
        <p:txBody>
          <a:bodyPr/>
          <a:lstStyle/>
          <a:p>
            <a:r>
              <a:rPr lang="en-US" dirty="0"/>
              <a:t>Construct WWTP – Surface Water Discharge</a:t>
            </a:r>
          </a:p>
          <a:p>
            <a:pPr lvl="1"/>
            <a:r>
              <a:rPr lang="en-US" dirty="0"/>
              <a:t>Highest Capital Cost: Purchasing Land with access to Carter’s Creek</a:t>
            </a:r>
          </a:p>
          <a:p>
            <a:pPr lvl="1"/>
            <a:r>
              <a:rPr lang="en-US" dirty="0"/>
              <a:t>Town responsible for operation and maintenance</a:t>
            </a:r>
          </a:p>
          <a:p>
            <a:r>
              <a:rPr lang="en-US" dirty="0"/>
              <a:t>Construct WWTP – AOSS with </a:t>
            </a:r>
            <a:r>
              <a:rPr lang="en-US" dirty="0" err="1"/>
              <a:t>Drainfields</a:t>
            </a:r>
            <a:r>
              <a:rPr lang="en-US" dirty="0"/>
              <a:t> (White Stone)</a:t>
            </a:r>
          </a:p>
          <a:p>
            <a:pPr lvl="1"/>
            <a:r>
              <a:rPr lang="en-US" dirty="0"/>
              <a:t>High Capital Cost: Purchasing Land with enough space and quality soil for Drainfields</a:t>
            </a:r>
          </a:p>
          <a:p>
            <a:pPr lvl="1"/>
            <a:r>
              <a:rPr lang="en-US" dirty="0"/>
              <a:t>Town responsible for operation and maintenance</a:t>
            </a:r>
          </a:p>
          <a:p>
            <a:r>
              <a:rPr lang="en-US" dirty="0"/>
              <a:t>Existing Town of Kilmarnock WWTP</a:t>
            </a:r>
          </a:p>
          <a:p>
            <a:pPr lvl="1"/>
            <a:r>
              <a:rPr lang="en-US" dirty="0"/>
              <a:t>Requires a more robust collection system, otherwise no construction cost</a:t>
            </a:r>
          </a:p>
          <a:p>
            <a:pPr lvl="1"/>
            <a:r>
              <a:rPr lang="en-US" dirty="0"/>
              <a:t>Town responsible for paying connection fees to Town of Kilmarnock</a:t>
            </a:r>
          </a:p>
          <a:p>
            <a:pPr lvl="1"/>
            <a:r>
              <a:rPr lang="en-US" dirty="0"/>
              <a:t>Recommended Option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0DD2C-7255-8A9C-616F-C48C9B02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361" y="992296"/>
            <a:ext cx="3446061" cy="52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6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A0E9-0369-40C7-93A4-1DBB2DC7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Alternative – Connection to Kilmarnock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48594E-4951-CA76-DEF3-D3BE37A0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5" y="1317922"/>
            <a:ext cx="11734664" cy="4715342"/>
          </a:xfrm>
        </p:spPr>
        <p:txBody>
          <a:bodyPr/>
          <a:lstStyle/>
          <a:p>
            <a:r>
              <a:rPr lang="en-US" dirty="0"/>
              <a:t>Kilmarnock’s Existing Sewer Infrastructure</a:t>
            </a:r>
          </a:p>
          <a:p>
            <a:pPr lvl="1"/>
            <a:r>
              <a:rPr lang="en-US" dirty="0"/>
              <a:t>Collection System Extends into Lancaster County</a:t>
            </a:r>
          </a:p>
          <a:p>
            <a:pPr lvl="1"/>
            <a:r>
              <a:rPr lang="en-US" dirty="0"/>
              <a:t>Conventional Gravity Sewer and Pumping Stations Generally Used</a:t>
            </a:r>
          </a:p>
          <a:p>
            <a:pPr lvl="1"/>
            <a:r>
              <a:rPr lang="en-US" dirty="0"/>
              <a:t>Wastewater Treatment Facility</a:t>
            </a:r>
          </a:p>
          <a:p>
            <a:pPr lvl="2"/>
            <a:r>
              <a:rPr lang="en-US" dirty="0"/>
              <a:t>There is available capacity within their wastewater plant</a:t>
            </a:r>
          </a:p>
          <a:p>
            <a:r>
              <a:rPr lang="en-US" dirty="0"/>
              <a:t>Lowest Cost Alternative</a:t>
            </a:r>
          </a:p>
          <a:p>
            <a:pPr lvl="1"/>
            <a:r>
              <a:rPr lang="en-US" dirty="0"/>
              <a:t>Connection to existing Treatment infrastructure in Kilmarnock</a:t>
            </a:r>
          </a:p>
          <a:p>
            <a:pPr lvl="1"/>
            <a:r>
              <a:rPr lang="en-US" dirty="0"/>
              <a:t>Low/Negligible Operation and Maintenance Costs</a:t>
            </a:r>
          </a:p>
          <a:p>
            <a:pPr lvl="1"/>
            <a:r>
              <a:rPr lang="en-US" dirty="0"/>
              <a:t>No discharge permitting for Surface Water Discharge</a:t>
            </a:r>
          </a:p>
          <a:p>
            <a:pPr lvl="1"/>
            <a:r>
              <a:rPr lang="en-US" dirty="0"/>
              <a:t>No Land Acquisition required for AOSS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wman PPT Template_2022" id="{2E25B311-FB70-40A2-88D9-439F216A7794}" vid="{ECAB250E-4DDF-4FE3-8283-DB02155BA5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1167</Words>
  <Application>Microsoft Macintosh PowerPoint</Application>
  <PresentationFormat>Widescreen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Segoe UI Semibold</vt:lpstr>
      <vt:lpstr>Office Theme</vt:lpstr>
      <vt:lpstr>Office Theme</vt:lpstr>
      <vt:lpstr>PER Findings Presentation Town of Irvington Wastewater System</vt:lpstr>
      <vt:lpstr>Agenda</vt:lpstr>
      <vt:lpstr>Irvington Sewer Committee </vt:lpstr>
      <vt:lpstr>Sewer Committee Recommendations 5/22 updates in bold</vt:lpstr>
      <vt:lpstr>Interest in Central Sewer Service</vt:lpstr>
      <vt:lpstr>Preliminary Engineering Review Agenda</vt:lpstr>
      <vt:lpstr>Project Overview</vt:lpstr>
      <vt:lpstr>PER Treatment Alternatives - Refresher</vt:lpstr>
      <vt:lpstr>Selected Alternative – Connection to Kilmarnock System</vt:lpstr>
      <vt:lpstr>PER Conveyance Alternatives - Refresher</vt:lpstr>
      <vt:lpstr>Selected Alternative – Low Pressure Sewer System</vt:lpstr>
      <vt:lpstr>Low Pressure Sewer Alternative</vt:lpstr>
      <vt:lpstr>Associated Costs – Proposed Alternative Selected </vt:lpstr>
      <vt:lpstr>Total Phase 1 – Town Center Sewer Conveyance Cost Breakdown</vt:lpstr>
      <vt:lpstr>Total Phase 2 – Town Wide Sewer Conveyance </vt:lpstr>
      <vt:lpstr>Alternative A Cost Estimates</vt:lpstr>
      <vt:lpstr>Town Center Line – Minimizing Cost to Town</vt:lpstr>
      <vt:lpstr>Resident Connection Cost 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Findings Presentation Town of Irvington Wastewater System</dc:title>
  <dc:creator>Koleman Joy</dc:creator>
  <cp:lastModifiedBy>Tom Chapman</cp:lastModifiedBy>
  <cp:revision>28</cp:revision>
  <dcterms:created xsi:type="dcterms:W3CDTF">2024-01-08T14:30:23Z</dcterms:created>
  <dcterms:modified xsi:type="dcterms:W3CDTF">2024-02-27T15:57:48Z</dcterms:modified>
</cp:coreProperties>
</file>