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21" r:id="rId2"/>
    <p:sldId id="398" r:id="rId3"/>
    <p:sldId id="455" r:id="rId4"/>
    <p:sldId id="456" r:id="rId5"/>
    <p:sldId id="462" r:id="rId6"/>
    <p:sldId id="416" r:id="rId7"/>
    <p:sldId id="413" r:id="rId8"/>
    <p:sldId id="435" r:id="rId9"/>
    <p:sldId id="417" r:id="rId10"/>
    <p:sldId id="458" r:id="rId11"/>
    <p:sldId id="414" r:id="rId12"/>
    <p:sldId id="415" r:id="rId13"/>
    <p:sldId id="418" r:id="rId14"/>
    <p:sldId id="419" r:id="rId15"/>
    <p:sldId id="420" r:id="rId16"/>
    <p:sldId id="421" r:id="rId17"/>
    <p:sldId id="422" r:id="rId18"/>
    <p:sldId id="423" r:id="rId19"/>
    <p:sldId id="424" r:id="rId20"/>
    <p:sldId id="425" r:id="rId21"/>
    <p:sldId id="426" r:id="rId22"/>
    <p:sldId id="427" r:id="rId23"/>
    <p:sldId id="428" r:id="rId24"/>
    <p:sldId id="429" r:id="rId25"/>
    <p:sldId id="430" r:id="rId26"/>
    <p:sldId id="431" r:id="rId27"/>
    <p:sldId id="432" r:id="rId28"/>
    <p:sldId id="433" r:id="rId29"/>
    <p:sldId id="434" r:id="rId30"/>
    <p:sldId id="436" r:id="rId31"/>
    <p:sldId id="437" r:id="rId32"/>
    <p:sldId id="439" r:id="rId33"/>
    <p:sldId id="464" r:id="rId34"/>
    <p:sldId id="457" r:id="rId35"/>
    <p:sldId id="460" r:id="rId36"/>
    <p:sldId id="461" r:id="rId37"/>
    <p:sldId id="442" r:id="rId38"/>
    <p:sldId id="443" r:id="rId39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AFEC3BC-6847-4B25-9FA2-14E8400041B3}">
          <p14:sldIdLst>
            <p14:sldId id="321"/>
            <p14:sldId id="398"/>
            <p14:sldId id="455"/>
            <p14:sldId id="456"/>
            <p14:sldId id="462"/>
            <p14:sldId id="416"/>
            <p14:sldId id="413"/>
            <p14:sldId id="435"/>
            <p14:sldId id="417"/>
          </p14:sldIdLst>
        </p14:section>
        <p14:section name="Untitled Section" id="{9AA30281-A6A7-4CDA-9ACC-E7B86B09B54A}">
          <p14:sldIdLst>
            <p14:sldId id="458"/>
            <p14:sldId id="414"/>
            <p14:sldId id="415"/>
            <p14:sldId id="418"/>
            <p14:sldId id="419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8"/>
            <p14:sldId id="429"/>
            <p14:sldId id="430"/>
            <p14:sldId id="431"/>
            <p14:sldId id="432"/>
            <p14:sldId id="433"/>
            <p14:sldId id="434"/>
            <p14:sldId id="436"/>
            <p14:sldId id="437"/>
            <p14:sldId id="439"/>
            <p14:sldId id="464"/>
            <p14:sldId id="457"/>
            <p14:sldId id="460"/>
            <p14:sldId id="461"/>
            <p14:sldId id="442"/>
            <p14:sldId id="44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27BCF"/>
    <a:srgbClr val="000000"/>
    <a:srgbClr val="151515"/>
    <a:srgbClr val="FEBE11"/>
    <a:srgbClr val="0C0C0C"/>
    <a:srgbClr val="394C94"/>
    <a:srgbClr val="E97C2B"/>
    <a:srgbClr val="F45C18"/>
    <a:srgbClr val="FF9900"/>
    <a:srgbClr val="F95D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954FF5-5C05-4F22-8A92-7B6D98F96740}" v="30" dt="2022-07-28T19:26:38.669"/>
  </p1510:revLst>
</p1510:revInfo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92"/>
    <p:restoredTop sz="94558"/>
  </p:normalViewPr>
  <p:slideViewPr>
    <p:cSldViewPr>
      <p:cViewPr varScale="1">
        <p:scale>
          <a:sx n="108" d="100"/>
          <a:sy n="108" d="100"/>
        </p:scale>
        <p:origin x="1020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J Rippon" userId="06be8caccaaa63b6" providerId="LiveId" clId="{19954FF5-5C05-4F22-8A92-7B6D98F96740}"/>
    <pc:docChg chg="undo redo custSel addSld delSld modSld modSection">
      <pc:chgData name="TJ Rippon" userId="06be8caccaaa63b6" providerId="LiveId" clId="{19954FF5-5C05-4F22-8A92-7B6D98F96740}" dt="2022-07-28T19:44:36.348" v="4663" actId="113"/>
      <pc:docMkLst>
        <pc:docMk/>
      </pc:docMkLst>
      <pc:sldChg chg="modSp mod">
        <pc:chgData name="TJ Rippon" userId="06be8caccaaa63b6" providerId="LiveId" clId="{19954FF5-5C05-4F22-8A92-7B6D98F96740}" dt="2022-07-27T19:52:46.032" v="2" actId="20577"/>
        <pc:sldMkLst>
          <pc:docMk/>
          <pc:sldMk cId="4114693077" sldId="398"/>
        </pc:sldMkLst>
        <pc:spChg chg="mod">
          <ac:chgData name="TJ Rippon" userId="06be8caccaaa63b6" providerId="LiveId" clId="{19954FF5-5C05-4F22-8A92-7B6D98F96740}" dt="2022-07-27T19:52:46.032" v="2" actId="20577"/>
          <ac:spMkLst>
            <pc:docMk/>
            <pc:sldMk cId="4114693077" sldId="398"/>
            <ac:spMk id="4" creationId="{EA27B0F4-8F68-4145-B073-6DA8E58A8ABD}"/>
          </ac:spMkLst>
        </pc:spChg>
      </pc:sldChg>
      <pc:sldChg chg="del">
        <pc:chgData name="TJ Rippon" userId="06be8caccaaa63b6" providerId="LiveId" clId="{19954FF5-5C05-4F22-8A92-7B6D98F96740}" dt="2022-07-27T20:50:38.005" v="984" actId="2696"/>
        <pc:sldMkLst>
          <pc:docMk/>
          <pc:sldMk cId="1081016341" sldId="408"/>
        </pc:sldMkLst>
      </pc:sldChg>
      <pc:sldChg chg="modSp mod">
        <pc:chgData name="TJ Rippon" userId="06be8caccaaa63b6" providerId="LiveId" clId="{19954FF5-5C05-4F22-8A92-7B6D98F96740}" dt="2022-07-28T19:10:09.452" v="4536" actId="1076"/>
        <pc:sldMkLst>
          <pc:docMk/>
          <pc:sldMk cId="2819387091" sldId="413"/>
        </pc:sldMkLst>
        <pc:spChg chg="mod">
          <ac:chgData name="TJ Rippon" userId="06be8caccaaa63b6" providerId="LiveId" clId="{19954FF5-5C05-4F22-8A92-7B6D98F96740}" dt="2022-07-28T19:10:09.452" v="4536" actId="1076"/>
          <ac:spMkLst>
            <pc:docMk/>
            <pc:sldMk cId="2819387091" sldId="413"/>
            <ac:spMk id="2" creationId="{E4F89E7E-9EBC-44A8-AA53-03A6B6AB1B34}"/>
          </ac:spMkLst>
        </pc:spChg>
      </pc:sldChg>
      <pc:sldChg chg="modSp mod">
        <pc:chgData name="TJ Rippon" userId="06be8caccaaa63b6" providerId="LiveId" clId="{19954FF5-5C05-4F22-8A92-7B6D98F96740}" dt="2022-07-28T19:18:24.474" v="4583"/>
        <pc:sldMkLst>
          <pc:docMk/>
          <pc:sldMk cId="1153993559" sldId="415"/>
        </pc:sldMkLst>
        <pc:spChg chg="mod">
          <ac:chgData name="TJ Rippon" userId="06be8caccaaa63b6" providerId="LiveId" clId="{19954FF5-5C05-4F22-8A92-7B6D98F96740}" dt="2022-07-28T19:18:24.474" v="4583"/>
          <ac:spMkLst>
            <pc:docMk/>
            <pc:sldMk cId="1153993559" sldId="415"/>
            <ac:spMk id="2" creationId="{51914EB1-A2D8-0B43-87B6-EF16E0E942EC}"/>
          </ac:spMkLst>
        </pc:spChg>
      </pc:sldChg>
      <pc:sldChg chg="modSp mod">
        <pc:chgData name="TJ Rippon" userId="06be8caccaaa63b6" providerId="LiveId" clId="{19954FF5-5C05-4F22-8A92-7B6D98F96740}" dt="2022-07-28T19:09:12.361" v="4534" actId="20577"/>
        <pc:sldMkLst>
          <pc:docMk/>
          <pc:sldMk cId="2056113846" sldId="416"/>
        </pc:sldMkLst>
        <pc:spChg chg="mod">
          <ac:chgData name="TJ Rippon" userId="06be8caccaaa63b6" providerId="LiveId" clId="{19954FF5-5C05-4F22-8A92-7B6D98F96740}" dt="2022-07-28T19:09:12.361" v="4534" actId="20577"/>
          <ac:spMkLst>
            <pc:docMk/>
            <pc:sldMk cId="2056113846" sldId="416"/>
            <ac:spMk id="4" creationId="{1A801A74-6749-4641-A665-F3945F213014}"/>
          </ac:spMkLst>
        </pc:spChg>
      </pc:sldChg>
      <pc:sldChg chg="addSp delSp modSp mod">
        <pc:chgData name="TJ Rippon" userId="06be8caccaaa63b6" providerId="LiveId" clId="{19954FF5-5C05-4F22-8A92-7B6D98F96740}" dt="2022-07-27T20:56:26.725" v="1133" actId="1076"/>
        <pc:sldMkLst>
          <pc:docMk/>
          <pc:sldMk cId="3837083106" sldId="417"/>
        </pc:sldMkLst>
        <pc:picChg chg="add mod">
          <ac:chgData name="TJ Rippon" userId="06be8caccaaa63b6" providerId="LiveId" clId="{19954FF5-5C05-4F22-8A92-7B6D98F96740}" dt="2022-07-27T20:56:26.725" v="1133" actId="1076"/>
          <ac:picMkLst>
            <pc:docMk/>
            <pc:sldMk cId="3837083106" sldId="417"/>
            <ac:picMk id="4" creationId="{7485B045-84C3-A61B-E8F2-717AA83EDE7A}"/>
          </ac:picMkLst>
        </pc:picChg>
        <pc:picChg chg="del">
          <ac:chgData name="TJ Rippon" userId="06be8caccaaa63b6" providerId="LiveId" clId="{19954FF5-5C05-4F22-8A92-7B6D98F96740}" dt="2022-07-27T20:55:25.141" v="1127" actId="478"/>
          <ac:picMkLst>
            <pc:docMk/>
            <pc:sldMk cId="3837083106" sldId="417"/>
            <ac:picMk id="2052" creationId="{255EB7AD-6050-844A-B302-A0486DEDD659}"/>
          </ac:picMkLst>
        </pc:picChg>
      </pc:sldChg>
      <pc:sldChg chg="modSp mod">
        <pc:chgData name="TJ Rippon" userId="06be8caccaaa63b6" providerId="LiveId" clId="{19954FF5-5C05-4F22-8A92-7B6D98F96740}" dt="2022-07-27T21:41:38.892" v="1406" actId="20577"/>
        <pc:sldMkLst>
          <pc:docMk/>
          <pc:sldMk cId="2405017419" sldId="418"/>
        </pc:sldMkLst>
        <pc:spChg chg="mod">
          <ac:chgData name="TJ Rippon" userId="06be8caccaaa63b6" providerId="LiveId" clId="{19954FF5-5C05-4F22-8A92-7B6D98F96740}" dt="2022-07-27T21:41:38.892" v="1406" actId="20577"/>
          <ac:spMkLst>
            <pc:docMk/>
            <pc:sldMk cId="2405017419" sldId="418"/>
            <ac:spMk id="2" creationId="{51914EB1-A2D8-0B43-87B6-EF16E0E942EC}"/>
          </ac:spMkLst>
        </pc:spChg>
        <pc:spChg chg="mod">
          <ac:chgData name="TJ Rippon" userId="06be8caccaaa63b6" providerId="LiveId" clId="{19954FF5-5C05-4F22-8A92-7B6D98F96740}" dt="2022-07-27T21:40:53.604" v="1322" actId="20577"/>
          <ac:spMkLst>
            <pc:docMk/>
            <pc:sldMk cId="2405017419" sldId="418"/>
            <ac:spMk id="5" creationId="{3AEC93EE-1D97-514E-8DBA-AC33C3510696}"/>
          </ac:spMkLst>
        </pc:spChg>
        <pc:picChg chg="mod">
          <ac:chgData name="TJ Rippon" userId="06be8caccaaa63b6" providerId="LiveId" clId="{19954FF5-5C05-4F22-8A92-7B6D98F96740}" dt="2022-07-27T21:37:46.980" v="1259" actId="1035"/>
          <ac:picMkLst>
            <pc:docMk/>
            <pc:sldMk cId="2405017419" sldId="418"/>
            <ac:picMk id="7" creationId="{D1753B6A-3B45-B048-81A7-2B58D4402D3A}"/>
          </ac:picMkLst>
        </pc:picChg>
      </pc:sldChg>
      <pc:sldChg chg="modSp mod">
        <pc:chgData name="TJ Rippon" userId="06be8caccaaa63b6" providerId="LiveId" clId="{19954FF5-5C05-4F22-8A92-7B6D98F96740}" dt="2022-07-27T21:50:38.728" v="1521" actId="1076"/>
        <pc:sldMkLst>
          <pc:docMk/>
          <pc:sldMk cId="3964233865" sldId="422"/>
        </pc:sldMkLst>
        <pc:spChg chg="mod">
          <ac:chgData name="TJ Rippon" userId="06be8caccaaa63b6" providerId="LiveId" clId="{19954FF5-5C05-4F22-8A92-7B6D98F96740}" dt="2022-07-27T21:50:38.728" v="1521" actId="1076"/>
          <ac:spMkLst>
            <pc:docMk/>
            <pc:sldMk cId="3964233865" sldId="422"/>
            <ac:spMk id="19" creationId="{B5666417-7E6C-C04C-AE67-B40852D3FE9D}"/>
          </ac:spMkLst>
        </pc:spChg>
      </pc:sldChg>
      <pc:sldChg chg="modSp mod">
        <pc:chgData name="TJ Rippon" userId="06be8caccaaa63b6" providerId="LiveId" clId="{19954FF5-5C05-4F22-8A92-7B6D98F96740}" dt="2022-07-27T21:50:19.700" v="1504" actId="113"/>
        <pc:sldMkLst>
          <pc:docMk/>
          <pc:sldMk cId="2576949167" sldId="423"/>
        </pc:sldMkLst>
        <pc:spChg chg="mod">
          <ac:chgData name="TJ Rippon" userId="06be8caccaaa63b6" providerId="LiveId" clId="{19954FF5-5C05-4F22-8A92-7B6D98F96740}" dt="2022-07-27T21:49:55.383" v="1481" actId="1076"/>
          <ac:spMkLst>
            <pc:docMk/>
            <pc:sldMk cId="2576949167" sldId="423"/>
            <ac:spMk id="9" creationId="{A17A79C9-DF14-1449-9AB4-0F26807528B4}"/>
          </ac:spMkLst>
        </pc:spChg>
        <pc:spChg chg="mod">
          <ac:chgData name="TJ Rippon" userId="06be8caccaaa63b6" providerId="LiveId" clId="{19954FF5-5C05-4F22-8A92-7B6D98F96740}" dt="2022-07-27T21:50:19.700" v="1504" actId="113"/>
          <ac:spMkLst>
            <pc:docMk/>
            <pc:sldMk cId="2576949167" sldId="423"/>
            <ac:spMk id="12" creationId="{32D21373-D780-4845-B696-6CB1F5572E1E}"/>
          </ac:spMkLst>
        </pc:spChg>
        <pc:spChg chg="mod">
          <ac:chgData name="TJ Rippon" userId="06be8caccaaa63b6" providerId="LiveId" clId="{19954FF5-5C05-4F22-8A92-7B6D98F96740}" dt="2022-07-27T21:50:06.266" v="1493" actId="1076"/>
          <ac:spMkLst>
            <pc:docMk/>
            <pc:sldMk cId="2576949167" sldId="423"/>
            <ac:spMk id="13" creationId="{73D95B57-12AB-674F-A84E-ECFAD675A85D}"/>
          </ac:spMkLst>
        </pc:spChg>
        <pc:picChg chg="mod">
          <ac:chgData name="TJ Rippon" userId="06be8caccaaa63b6" providerId="LiveId" clId="{19954FF5-5C05-4F22-8A92-7B6D98F96740}" dt="2022-07-27T21:50:08.854" v="1494" actId="1076"/>
          <ac:picMkLst>
            <pc:docMk/>
            <pc:sldMk cId="2576949167" sldId="423"/>
            <ac:picMk id="8" creationId="{BD692AD7-96EC-9E4E-B648-D11492398CA5}"/>
          </ac:picMkLst>
        </pc:picChg>
      </pc:sldChg>
      <pc:sldChg chg="modSp mod">
        <pc:chgData name="TJ Rippon" userId="06be8caccaaa63b6" providerId="LiveId" clId="{19954FF5-5C05-4F22-8A92-7B6D98F96740}" dt="2022-07-27T21:49:26.958" v="1457" actId="14100"/>
        <pc:sldMkLst>
          <pc:docMk/>
          <pc:sldMk cId="3235259391" sldId="424"/>
        </pc:sldMkLst>
        <pc:spChg chg="mod">
          <ac:chgData name="TJ Rippon" userId="06be8caccaaa63b6" providerId="LiveId" clId="{19954FF5-5C05-4F22-8A92-7B6D98F96740}" dt="2022-07-27T21:44:10.064" v="1410" actId="20577"/>
          <ac:spMkLst>
            <pc:docMk/>
            <pc:sldMk cId="3235259391" sldId="424"/>
            <ac:spMk id="15" creationId="{6697A004-DF92-EE49-A557-AC6880FBC443}"/>
          </ac:spMkLst>
        </pc:spChg>
        <pc:spChg chg="mod">
          <ac:chgData name="TJ Rippon" userId="06be8caccaaa63b6" providerId="LiveId" clId="{19954FF5-5C05-4F22-8A92-7B6D98F96740}" dt="2022-07-27T21:49:26.958" v="1457" actId="14100"/>
          <ac:spMkLst>
            <pc:docMk/>
            <pc:sldMk cId="3235259391" sldId="424"/>
            <ac:spMk id="16" creationId="{540AB324-4568-7C4A-81FD-73110C94B0D8}"/>
          </ac:spMkLst>
        </pc:spChg>
      </pc:sldChg>
      <pc:sldChg chg="modSp mod">
        <pc:chgData name="TJ Rippon" userId="06be8caccaaa63b6" providerId="LiveId" clId="{19954FF5-5C05-4F22-8A92-7B6D98F96740}" dt="2022-07-27T21:49:02.938" v="1448" actId="20577"/>
        <pc:sldMkLst>
          <pc:docMk/>
          <pc:sldMk cId="502506050" sldId="425"/>
        </pc:sldMkLst>
        <pc:spChg chg="mod">
          <ac:chgData name="TJ Rippon" userId="06be8caccaaa63b6" providerId="LiveId" clId="{19954FF5-5C05-4F22-8A92-7B6D98F96740}" dt="2022-07-27T21:49:02.938" v="1448" actId="20577"/>
          <ac:spMkLst>
            <pc:docMk/>
            <pc:sldMk cId="502506050" sldId="425"/>
            <ac:spMk id="9" creationId="{34034106-6F77-5247-AD44-BD1E6E7E18D3}"/>
          </ac:spMkLst>
        </pc:spChg>
      </pc:sldChg>
      <pc:sldChg chg="modSp mod">
        <pc:chgData name="TJ Rippon" userId="06be8caccaaa63b6" providerId="LiveId" clId="{19954FF5-5C05-4F22-8A92-7B6D98F96740}" dt="2022-07-27T21:48:39.101" v="1440" actId="1076"/>
        <pc:sldMkLst>
          <pc:docMk/>
          <pc:sldMk cId="2067425454" sldId="426"/>
        </pc:sldMkLst>
        <pc:spChg chg="mod">
          <ac:chgData name="TJ Rippon" userId="06be8caccaaa63b6" providerId="LiveId" clId="{19954FF5-5C05-4F22-8A92-7B6D98F96740}" dt="2022-07-27T21:48:39.101" v="1440" actId="1076"/>
          <ac:spMkLst>
            <pc:docMk/>
            <pc:sldMk cId="2067425454" sldId="426"/>
            <ac:spMk id="13" creationId="{924DA46D-AFED-4146-A730-604D0F15AD31}"/>
          </ac:spMkLst>
        </pc:spChg>
      </pc:sldChg>
      <pc:sldChg chg="modSp mod">
        <pc:chgData name="TJ Rippon" userId="06be8caccaaa63b6" providerId="LiveId" clId="{19954FF5-5C05-4F22-8A92-7B6D98F96740}" dt="2022-07-27T21:51:51.103" v="1526" actId="1076"/>
        <pc:sldMkLst>
          <pc:docMk/>
          <pc:sldMk cId="4085133036" sldId="428"/>
        </pc:sldMkLst>
        <pc:spChg chg="mod">
          <ac:chgData name="TJ Rippon" userId="06be8caccaaa63b6" providerId="LiveId" clId="{19954FF5-5C05-4F22-8A92-7B6D98F96740}" dt="2022-07-27T21:51:38.273" v="1524" actId="1076"/>
          <ac:spMkLst>
            <pc:docMk/>
            <pc:sldMk cId="4085133036" sldId="428"/>
            <ac:spMk id="7" creationId="{C245406B-8B39-A34A-AB12-39B795E52089}"/>
          </ac:spMkLst>
        </pc:spChg>
        <pc:spChg chg="mod">
          <ac:chgData name="TJ Rippon" userId="06be8caccaaa63b6" providerId="LiveId" clId="{19954FF5-5C05-4F22-8A92-7B6D98F96740}" dt="2022-07-27T21:51:51.103" v="1526" actId="1076"/>
          <ac:spMkLst>
            <pc:docMk/>
            <pc:sldMk cId="4085133036" sldId="428"/>
            <ac:spMk id="11" creationId="{F290F8E5-6699-B24F-99F7-88D7CA337B5A}"/>
          </ac:spMkLst>
        </pc:spChg>
      </pc:sldChg>
      <pc:sldChg chg="modSp mod">
        <pc:chgData name="TJ Rippon" userId="06be8caccaaa63b6" providerId="LiveId" clId="{19954FF5-5C05-4F22-8A92-7B6D98F96740}" dt="2022-07-27T21:53:39.004" v="1571" actId="404"/>
        <pc:sldMkLst>
          <pc:docMk/>
          <pc:sldMk cId="541713669" sldId="429"/>
        </pc:sldMkLst>
        <pc:spChg chg="mod">
          <ac:chgData name="TJ Rippon" userId="06be8caccaaa63b6" providerId="LiveId" clId="{19954FF5-5C05-4F22-8A92-7B6D98F96740}" dt="2022-07-27T21:53:39.004" v="1571" actId="404"/>
          <ac:spMkLst>
            <pc:docMk/>
            <pc:sldMk cId="541713669" sldId="429"/>
            <ac:spMk id="11" creationId="{7D93DFFE-71CD-6644-A35A-5D0A178C8B7C}"/>
          </ac:spMkLst>
        </pc:spChg>
        <pc:spChg chg="mod">
          <ac:chgData name="TJ Rippon" userId="06be8caccaaa63b6" providerId="LiveId" clId="{19954FF5-5C05-4F22-8A92-7B6D98F96740}" dt="2022-07-27T21:53:07.199" v="1549" actId="1038"/>
          <ac:spMkLst>
            <pc:docMk/>
            <pc:sldMk cId="541713669" sldId="429"/>
            <ac:spMk id="13" creationId="{EA448DB0-0B8F-254E-83E2-E4B152526CCB}"/>
          </ac:spMkLst>
        </pc:spChg>
      </pc:sldChg>
      <pc:sldChg chg="modSp mod">
        <pc:chgData name="TJ Rippon" userId="06be8caccaaa63b6" providerId="LiveId" clId="{19954FF5-5C05-4F22-8A92-7B6D98F96740}" dt="2022-07-27T21:54:57.225" v="1587" actId="1076"/>
        <pc:sldMkLst>
          <pc:docMk/>
          <pc:sldMk cId="589953959" sldId="430"/>
        </pc:sldMkLst>
        <pc:spChg chg="mod">
          <ac:chgData name="TJ Rippon" userId="06be8caccaaa63b6" providerId="LiveId" clId="{19954FF5-5C05-4F22-8A92-7B6D98F96740}" dt="2022-07-27T21:54:57.225" v="1587" actId="1076"/>
          <ac:spMkLst>
            <pc:docMk/>
            <pc:sldMk cId="589953959" sldId="430"/>
            <ac:spMk id="18" creationId="{DFF18D4B-4D27-9440-BEA3-FBF87E267C34}"/>
          </ac:spMkLst>
        </pc:spChg>
      </pc:sldChg>
      <pc:sldChg chg="modSp mod">
        <pc:chgData name="TJ Rippon" userId="06be8caccaaa63b6" providerId="LiveId" clId="{19954FF5-5C05-4F22-8A92-7B6D98F96740}" dt="2022-07-27T21:55:26.827" v="1598" actId="1076"/>
        <pc:sldMkLst>
          <pc:docMk/>
          <pc:sldMk cId="4172381605" sldId="431"/>
        </pc:sldMkLst>
        <pc:spChg chg="mod">
          <ac:chgData name="TJ Rippon" userId="06be8caccaaa63b6" providerId="LiveId" clId="{19954FF5-5C05-4F22-8A92-7B6D98F96740}" dt="2022-07-27T21:55:26.827" v="1598" actId="1076"/>
          <ac:spMkLst>
            <pc:docMk/>
            <pc:sldMk cId="4172381605" sldId="431"/>
            <ac:spMk id="9" creationId="{1AAA4E54-8563-984A-BCC7-6DF0FD83605F}"/>
          </ac:spMkLst>
        </pc:spChg>
      </pc:sldChg>
      <pc:sldChg chg="modSp mod">
        <pc:chgData name="TJ Rippon" userId="06be8caccaaa63b6" providerId="LiveId" clId="{19954FF5-5C05-4F22-8A92-7B6D98F96740}" dt="2022-07-28T19:44:36.348" v="4663" actId="113"/>
        <pc:sldMkLst>
          <pc:docMk/>
          <pc:sldMk cId="2915544876" sldId="434"/>
        </pc:sldMkLst>
        <pc:spChg chg="mod">
          <ac:chgData name="TJ Rippon" userId="06be8caccaaa63b6" providerId="LiveId" clId="{19954FF5-5C05-4F22-8A92-7B6D98F96740}" dt="2022-07-28T19:23:24.262" v="4601" actId="20577"/>
          <ac:spMkLst>
            <pc:docMk/>
            <pc:sldMk cId="2915544876" sldId="434"/>
            <ac:spMk id="3" creationId="{C9D657DB-3D57-4520-90AC-C6E651DF9AB7}"/>
          </ac:spMkLst>
        </pc:spChg>
        <pc:spChg chg="mod">
          <ac:chgData name="TJ Rippon" userId="06be8caccaaa63b6" providerId="LiveId" clId="{19954FF5-5C05-4F22-8A92-7B6D98F96740}" dt="2022-07-28T19:44:36.348" v="4663" actId="113"/>
          <ac:spMkLst>
            <pc:docMk/>
            <pc:sldMk cId="2915544876" sldId="434"/>
            <ac:spMk id="9" creationId="{F563D798-9EC9-C64E-887F-27000E14047B}"/>
          </ac:spMkLst>
        </pc:spChg>
      </pc:sldChg>
      <pc:sldChg chg="modSp mod">
        <pc:chgData name="TJ Rippon" userId="06be8caccaaa63b6" providerId="LiveId" clId="{19954FF5-5C05-4F22-8A92-7B6D98F96740}" dt="2022-07-28T19:11:41.720" v="4564" actId="20577"/>
        <pc:sldMkLst>
          <pc:docMk/>
          <pc:sldMk cId="1084283159" sldId="435"/>
        </pc:sldMkLst>
        <pc:spChg chg="mod">
          <ac:chgData name="TJ Rippon" userId="06be8caccaaa63b6" providerId="LiveId" clId="{19954FF5-5C05-4F22-8A92-7B6D98F96740}" dt="2022-07-28T19:11:41.720" v="4564" actId="20577"/>
          <ac:spMkLst>
            <pc:docMk/>
            <pc:sldMk cId="1084283159" sldId="435"/>
            <ac:spMk id="3" creationId="{C9D657DB-3D57-4520-90AC-C6E651DF9AB7}"/>
          </ac:spMkLst>
        </pc:spChg>
        <pc:spChg chg="mod">
          <ac:chgData name="TJ Rippon" userId="06be8caccaaa63b6" providerId="LiveId" clId="{19954FF5-5C05-4F22-8A92-7B6D98F96740}" dt="2022-07-28T19:11:12.860" v="4537"/>
          <ac:spMkLst>
            <pc:docMk/>
            <pc:sldMk cId="1084283159" sldId="435"/>
            <ac:spMk id="8" creationId="{ACB569BE-7CB2-8344-BA4B-192C2CD2EE99}"/>
          </ac:spMkLst>
        </pc:spChg>
      </pc:sldChg>
      <pc:sldChg chg="addSp delSp modSp mod">
        <pc:chgData name="TJ Rippon" userId="06be8caccaaa63b6" providerId="LiveId" clId="{19954FF5-5C05-4F22-8A92-7B6D98F96740}" dt="2022-07-27T22:04:38.864" v="1604"/>
        <pc:sldMkLst>
          <pc:docMk/>
          <pc:sldMk cId="808889613" sldId="436"/>
        </pc:sldMkLst>
        <pc:picChg chg="add del mod">
          <ac:chgData name="TJ Rippon" userId="06be8caccaaa63b6" providerId="LiveId" clId="{19954FF5-5C05-4F22-8A92-7B6D98F96740}" dt="2022-07-27T22:04:16.925" v="1603" actId="478"/>
          <ac:picMkLst>
            <pc:docMk/>
            <pc:sldMk cId="808889613" sldId="436"/>
            <ac:picMk id="4" creationId="{30877DB1-AF20-2B55-2928-F174C73E2192}"/>
          </ac:picMkLst>
        </pc:picChg>
        <pc:picChg chg="add mod">
          <ac:chgData name="TJ Rippon" userId="06be8caccaaa63b6" providerId="LiveId" clId="{19954FF5-5C05-4F22-8A92-7B6D98F96740}" dt="2022-07-27T22:04:38.864" v="1604"/>
          <ac:picMkLst>
            <pc:docMk/>
            <pc:sldMk cId="808889613" sldId="436"/>
            <ac:picMk id="6" creationId="{E46084C5-5FE4-EF19-F657-7682EDCD5041}"/>
          </ac:picMkLst>
        </pc:picChg>
        <pc:picChg chg="del">
          <ac:chgData name="TJ Rippon" userId="06be8caccaaa63b6" providerId="LiveId" clId="{19954FF5-5C05-4F22-8A92-7B6D98F96740}" dt="2022-07-27T22:04:04.737" v="1599" actId="478"/>
          <ac:picMkLst>
            <pc:docMk/>
            <pc:sldMk cId="808889613" sldId="436"/>
            <ac:picMk id="3074" creationId="{B130A4BD-83E6-F949-9FC8-16929C4F4289}"/>
          </ac:picMkLst>
        </pc:picChg>
      </pc:sldChg>
      <pc:sldChg chg="modSp mod">
        <pc:chgData name="TJ Rippon" userId="06be8caccaaa63b6" providerId="LiveId" clId="{19954FF5-5C05-4F22-8A92-7B6D98F96740}" dt="2022-07-27T22:46:30.498" v="2478" actId="20577"/>
        <pc:sldMkLst>
          <pc:docMk/>
          <pc:sldMk cId="1702740660" sldId="437"/>
        </pc:sldMkLst>
        <pc:spChg chg="mod">
          <ac:chgData name="TJ Rippon" userId="06be8caccaaa63b6" providerId="LiveId" clId="{19954FF5-5C05-4F22-8A92-7B6D98F96740}" dt="2022-07-27T22:46:30.498" v="2478" actId="20577"/>
          <ac:spMkLst>
            <pc:docMk/>
            <pc:sldMk cId="1702740660" sldId="437"/>
            <ac:spMk id="8" creationId="{ACB569BE-7CB2-8344-BA4B-192C2CD2EE99}"/>
          </ac:spMkLst>
        </pc:spChg>
      </pc:sldChg>
      <pc:sldChg chg="addSp delSp modSp">
        <pc:chgData name="TJ Rippon" userId="06be8caccaaa63b6" providerId="LiveId" clId="{19954FF5-5C05-4F22-8A92-7B6D98F96740}" dt="2022-07-27T22:11:33.299" v="1608"/>
        <pc:sldMkLst>
          <pc:docMk/>
          <pc:sldMk cId="1769863019" sldId="439"/>
        </pc:sldMkLst>
        <pc:picChg chg="add mod">
          <ac:chgData name="TJ Rippon" userId="06be8caccaaa63b6" providerId="LiveId" clId="{19954FF5-5C05-4F22-8A92-7B6D98F96740}" dt="2022-07-27T22:11:33.299" v="1608"/>
          <ac:picMkLst>
            <pc:docMk/>
            <pc:sldMk cId="1769863019" sldId="439"/>
            <ac:picMk id="4" creationId="{FE39611E-6A1B-A5E4-4EB3-BDB05F7E8ED0}"/>
          </ac:picMkLst>
        </pc:picChg>
        <pc:picChg chg="del">
          <ac:chgData name="TJ Rippon" userId="06be8caccaaa63b6" providerId="LiveId" clId="{19954FF5-5C05-4F22-8A92-7B6D98F96740}" dt="2022-07-27T22:11:32.352" v="1607" actId="478"/>
          <ac:picMkLst>
            <pc:docMk/>
            <pc:sldMk cId="1769863019" sldId="439"/>
            <ac:picMk id="4098" creationId="{381C337E-1B3A-F34F-BA4E-4F2BED57E6A0}"/>
          </ac:picMkLst>
        </pc:picChg>
      </pc:sldChg>
      <pc:sldChg chg="addSp delSp modSp">
        <pc:chgData name="TJ Rippon" userId="06be8caccaaa63b6" providerId="LiveId" clId="{19954FF5-5C05-4F22-8A92-7B6D98F96740}" dt="2022-07-27T22:26:41.610" v="1643"/>
        <pc:sldMkLst>
          <pc:docMk/>
          <pc:sldMk cId="2900822237" sldId="442"/>
        </pc:sldMkLst>
        <pc:picChg chg="add mod">
          <ac:chgData name="TJ Rippon" userId="06be8caccaaa63b6" providerId="LiveId" clId="{19954FF5-5C05-4F22-8A92-7B6D98F96740}" dt="2022-07-27T22:26:41.610" v="1643"/>
          <ac:picMkLst>
            <pc:docMk/>
            <pc:sldMk cId="2900822237" sldId="442"/>
            <ac:picMk id="4" creationId="{BF30F0B7-25AE-A011-6CAC-F9383D2F5412}"/>
          </ac:picMkLst>
        </pc:picChg>
        <pc:picChg chg="del">
          <ac:chgData name="TJ Rippon" userId="06be8caccaaa63b6" providerId="LiveId" clId="{19954FF5-5C05-4F22-8A92-7B6D98F96740}" dt="2022-07-27T22:26:34.060" v="1642" actId="478"/>
          <ac:picMkLst>
            <pc:docMk/>
            <pc:sldMk cId="2900822237" sldId="442"/>
            <ac:picMk id="5122" creationId="{993130A8-7159-A247-96BE-814EA78DD3AC}"/>
          </ac:picMkLst>
        </pc:picChg>
      </pc:sldChg>
      <pc:sldChg chg="addSp modSp mod">
        <pc:chgData name="TJ Rippon" userId="06be8caccaaa63b6" providerId="LiveId" clId="{19954FF5-5C05-4F22-8A92-7B6D98F96740}" dt="2022-07-27T22:34:16.730" v="2058" actId="167"/>
        <pc:sldMkLst>
          <pc:docMk/>
          <pc:sldMk cId="1099094217" sldId="443"/>
        </pc:sldMkLst>
        <pc:spChg chg="mod">
          <ac:chgData name="TJ Rippon" userId="06be8caccaaa63b6" providerId="LiveId" clId="{19954FF5-5C05-4F22-8A92-7B6D98F96740}" dt="2022-07-27T22:33:26.230" v="2046" actId="403"/>
          <ac:spMkLst>
            <pc:docMk/>
            <pc:sldMk cId="1099094217" sldId="443"/>
            <ac:spMk id="8" creationId="{ACB569BE-7CB2-8344-BA4B-192C2CD2EE99}"/>
          </ac:spMkLst>
        </pc:spChg>
        <pc:picChg chg="add mod ord">
          <ac:chgData name="TJ Rippon" userId="06be8caccaaa63b6" providerId="LiveId" clId="{19954FF5-5C05-4F22-8A92-7B6D98F96740}" dt="2022-07-27T22:34:16.730" v="2058" actId="167"/>
          <ac:picMkLst>
            <pc:docMk/>
            <pc:sldMk cId="1099094217" sldId="443"/>
            <ac:picMk id="5" creationId="{1147F9DD-A52D-3575-4971-E8F701DDA95C}"/>
          </ac:picMkLst>
        </pc:picChg>
      </pc:sldChg>
      <pc:sldChg chg="modSp mod">
        <pc:chgData name="TJ Rippon" userId="06be8caccaaa63b6" providerId="LiveId" clId="{19954FF5-5C05-4F22-8A92-7B6D98F96740}" dt="2022-07-27T20:34:40.674" v="624" actId="14734"/>
        <pc:sldMkLst>
          <pc:docMk/>
          <pc:sldMk cId="2130781662" sldId="455"/>
        </pc:sldMkLst>
        <pc:graphicFrameChg chg="mod modGraphic">
          <ac:chgData name="TJ Rippon" userId="06be8caccaaa63b6" providerId="LiveId" clId="{19954FF5-5C05-4F22-8A92-7B6D98F96740}" dt="2022-07-27T20:34:40.674" v="624" actId="14734"/>
          <ac:graphicFrameMkLst>
            <pc:docMk/>
            <pc:sldMk cId="2130781662" sldId="455"/>
            <ac:graphicFrameMk id="4" creationId="{BF3C9B9C-3D8A-43D8-8564-E22F97996AFA}"/>
          </ac:graphicFrameMkLst>
        </pc:graphicFrameChg>
      </pc:sldChg>
      <pc:sldChg chg="modSp mod">
        <pc:chgData name="TJ Rippon" userId="06be8caccaaa63b6" providerId="LiveId" clId="{19954FF5-5C05-4F22-8A92-7B6D98F96740}" dt="2022-07-28T18:59:22.244" v="4298" actId="2165"/>
        <pc:sldMkLst>
          <pc:docMk/>
          <pc:sldMk cId="1939379654" sldId="456"/>
        </pc:sldMkLst>
        <pc:graphicFrameChg chg="mod modGraphic">
          <ac:chgData name="TJ Rippon" userId="06be8caccaaa63b6" providerId="LiveId" clId="{19954FF5-5C05-4F22-8A92-7B6D98F96740}" dt="2022-07-28T18:59:22.244" v="4298" actId="2165"/>
          <ac:graphicFrameMkLst>
            <pc:docMk/>
            <pc:sldMk cId="1939379654" sldId="456"/>
            <ac:graphicFrameMk id="2" creationId="{719E0A64-A537-40F9-B364-9B365D080DC3}"/>
          </ac:graphicFrameMkLst>
        </pc:graphicFrameChg>
      </pc:sldChg>
      <pc:sldChg chg="addSp delSp modSp mod">
        <pc:chgData name="TJ Rippon" userId="06be8caccaaa63b6" providerId="LiveId" clId="{19954FF5-5C05-4F22-8A92-7B6D98F96740}" dt="2022-07-27T22:24:31.832" v="1634" actId="403"/>
        <pc:sldMkLst>
          <pc:docMk/>
          <pc:sldMk cId="2320304229" sldId="457"/>
        </pc:sldMkLst>
        <pc:graphicFrameChg chg="add del mod modGraphic">
          <ac:chgData name="TJ Rippon" userId="06be8caccaaa63b6" providerId="LiveId" clId="{19954FF5-5C05-4F22-8A92-7B6D98F96740}" dt="2022-07-27T22:24:31.832" v="1634" actId="403"/>
          <ac:graphicFrameMkLst>
            <pc:docMk/>
            <pc:sldMk cId="2320304229" sldId="457"/>
            <ac:graphicFrameMk id="4" creationId="{FEA36B47-EC45-62AC-C61C-B769D083E70F}"/>
          </ac:graphicFrameMkLst>
        </pc:graphicFrameChg>
        <pc:graphicFrameChg chg="del">
          <ac:chgData name="TJ Rippon" userId="06be8caccaaa63b6" providerId="LiveId" clId="{19954FF5-5C05-4F22-8A92-7B6D98F96740}" dt="2022-07-27T22:12:09.471" v="1609" actId="478"/>
          <ac:graphicFrameMkLst>
            <pc:docMk/>
            <pc:sldMk cId="2320304229" sldId="457"/>
            <ac:graphicFrameMk id="12" creationId="{23FCAE34-DED3-412F-A1AC-2E48597D85E9}"/>
          </ac:graphicFrameMkLst>
        </pc:graphicFrameChg>
      </pc:sldChg>
      <pc:sldChg chg="addSp delSp modSp mod">
        <pc:chgData name="TJ Rippon" userId="06be8caccaaa63b6" providerId="LiveId" clId="{19954FF5-5C05-4F22-8A92-7B6D98F96740}" dt="2022-07-28T19:41:48.289" v="4661" actId="1076"/>
        <pc:sldMkLst>
          <pc:docMk/>
          <pc:sldMk cId="1670934642" sldId="458"/>
        </pc:sldMkLst>
        <pc:spChg chg="mod">
          <ac:chgData name="TJ Rippon" userId="06be8caccaaa63b6" providerId="LiveId" clId="{19954FF5-5C05-4F22-8A92-7B6D98F96740}" dt="2022-07-28T19:41:48.289" v="4661" actId="1076"/>
          <ac:spMkLst>
            <pc:docMk/>
            <pc:sldMk cId="1670934642" sldId="458"/>
            <ac:spMk id="3" creationId="{C9D657DB-3D57-4520-90AC-C6E651DF9AB7}"/>
          </ac:spMkLst>
        </pc:spChg>
        <pc:picChg chg="add mod">
          <ac:chgData name="TJ Rippon" userId="06be8caccaaa63b6" providerId="LiveId" clId="{19954FF5-5C05-4F22-8A92-7B6D98F96740}" dt="2022-07-27T21:35:46.136" v="1256"/>
          <ac:picMkLst>
            <pc:docMk/>
            <pc:sldMk cId="1670934642" sldId="458"/>
            <ac:picMk id="4" creationId="{9C19E060-CD44-5CA6-BF70-1502D369688C}"/>
          </ac:picMkLst>
        </pc:picChg>
        <pc:picChg chg="del">
          <ac:chgData name="TJ Rippon" userId="06be8caccaaa63b6" providerId="LiveId" clId="{19954FF5-5C05-4F22-8A92-7B6D98F96740}" dt="2022-07-27T21:35:30.796" v="1255" actId="478"/>
          <ac:picMkLst>
            <pc:docMk/>
            <pc:sldMk cId="1670934642" sldId="458"/>
            <ac:picMk id="2052" creationId="{255EB7AD-6050-844A-B302-A0486DEDD659}"/>
          </ac:picMkLst>
        </pc:picChg>
      </pc:sldChg>
      <pc:sldChg chg="addSp delSp modSp del mod">
        <pc:chgData name="TJ Rippon" userId="06be8caccaaa63b6" providerId="LiveId" clId="{19954FF5-5C05-4F22-8A92-7B6D98F96740}" dt="2022-07-28T19:39:11.850" v="4645" actId="2696"/>
        <pc:sldMkLst>
          <pc:docMk/>
          <pc:sldMk cId="2121384230" sldId="459"/>
        </pc:sldMkLst>
        <pc:spChg chg="mod">
          <ac:chgData name="TJ Rippon" userId="06be8caccaaa63b6" providerId="LiveId" clId="{19954FF5-5C05-4F22-8A92-7B6D98F96740}" dt="2022-07-27T21:26:16.164" v="1173" actId="20577"/>
          <ac:spMkLst>
            <pc:docMk/>
            <pc:sldMk cId="2121384230" sldId="459"/>
            <ac:spMk id="4" creationId="{85EF0ED3-CC2E-94B0-025E-B2FCA4EB7A89}"/>
          </ac:spMkLst>
        </pc:spChg>
        <pc:spChg chg="add mod">
          <ac:chgData name="TJ Rippon" userId="06be8caccaaa63b6" providerId="LiveId" clId="{19954FF5-5C05-4F22-8A92-7B6D98F96740}" dt="2022-07-27T21:29:47.025" v="1253" actId="114"/>
          <ac:spMkLst>
            <pc:docMk/>
            <pc:sldMk cId="2121384230" sldId="459"/>
            <ac:spMk id="6" creationId="{1795EE1B-1148-90DB-CCFF-21FDB546E337}"/>
          </ac:spMkLst>
        </pc:spChg>
        <pc:graphicFrameChg chg="del modGraphic">
          <ac:chgData name="TJ Rippon" userId="06be8caccaaa63b6" providerId="LiveId" clId="{19954FF5-5C05-4F22-8A92-7B6D98F96740}" dt="2022-07-27T21:26:20.392" v="1174" actId="478"/>
          <ac:graphicFrameMkLst>
            <pc:docMk/>
            <pc:sldMk cId="2121384230" sldId="459"/>
            <ac:graphicFrameMk id="5" creationId="{B313C02D-6B53-C6D6-A6EC-C437E7ED2344}"/>
          </ac:graphicFrameMkLst>
        </pc:graphicFrameChg>
        <pc:picChg chg="add mod">
          <ac:chgData name="TJ Rippon" userId="06be8caccaaa63b6" providerId="LiveId" clId="{19954FF5-5C05-4F22-8A92-7B6D98F96740}" dt="2022-07-27T21:29:13.575" v="1243" actId="14100"/>
          <ac:picMkLst>
            <pc:docMk/>
            <pc:sldMk cId="2121384230" sldId="459"/>
            <ac:picMk id="3" creationId="{F93693D5-37AC-80C0-2754-67F2448ECDE6}"/>
          </ac:picMkLst>
        </pc:picChg>
      </pc:sldChg>
      <pc:sldChg chg="del">
        <pc:chgData name="TJ Rippon" userId="06be8caccaaa63b6" providerId="LiveId" clId="{19954FF5-5C05-4F22-8A92-7B6D98F96740}" dt="2022-07-27T21:31:29.004" v="1254" actId="2696"/>
        <pc:sldMkLst>
          <pc:docMk/>
          <pc:sldMk cId="3616800739" sldId="460"/>
        </pc:sldMkLst>
      </pc:sldChg>
      <pc:sldChg chg="addSp delSp modSp add mod">
        <pc:chgData name="TJ Rippon" userId="06be8caccaaa63b6" providerId="LiveId" clId="{19954FF5-5C05-4F22-8A92-7B6D98F96740}" dt="2022-07-27T22:26:24.166" v="1641" actId="403"/>
        <pc:sldMkLst>
          <pc:docMk/>
          <pc:sldMk cId="4197470102" sldId="460"/>
        </pc:sldMkLst>
        <pc:graphicFrameChg chg="del">
          <ac:chgData name="TJ Rippon" userId="06be8caccaaa63b6" providerId="LiveId" clId="{19954FF5-5C05-4F22-8A92-7B6D98F96740}" dt="2022-07-27T22:22:56.621" v="1621" actId="478"/>
          <ac:graphicFrameMkLst>
            <pc:docMk/>
            <pc:sldMk cId="4197470102" sldId="460"/>
            <ac:graphicFrameMk id="4" creationId="{FEA36B47-EC45-62AC-C61C-B769D083E70F}"/>
          </ac:graphicFrameMkLst>
        </pc:graphicFrameChg>
        <pc:graphicFrameChg chg="add del mod modGraphic">
          <ac:chgData name="TJ Rippon" userId="06be8caccaaa63b6" providerId="LiveId" clId="{19954FF5-5C05-4F22-8A92-7B6D98F96740}" dt="2022-07-27T22:23:53.164" v="1628" actId="478"/>
          <ac:graphicFrameMkLst>
            <pc:docMk/>
            <pc:sldMk cId="4197470102" sldId="460"/>
            <ac:graphicFrameMk id="5" creationId="{8149DAED-84EC-55C5-122D-9969228E52F5}"/>
          </ac:graphicFrameMkLst>
        </pc:graphicFrameChg>
        <pc:graphicFrameChg chg="add mod modGraphic">
          <ac:chgData name="TJ Rippon" userId="06be8caccaaa63b6" providerId="LiveId" clId="{19954FF5-5C05-4F22-8A92-7B6D98F96740}" dt="2022-07-27T22:26:24.166" v="1641" actId="403"/>
          <ac:graphicFrameMkLst>
            <pc:docMk/>
            <pc:sldMk cId="4197470102" sldId="460"/>
            <ac:graphicFrameMk id="6" creationId="{FC885B6E-F0CF-7875-995E-111B569F886A}"/>
          </ac:graphicFrameMkLst>
        </pc:graphicFrameChg>
      </pc:sldChg>
      <pc:sldChg chg="addSp delSp modSp new mod">
        <pc:chgData name="TJ Rippon" userId="06be8caccaaa63b6" providerId="LiveId" clId="{19954FF5-5C05-4F22-8A92-7B6D98F96740}" dt="2022-07-27T22:45:19.856" v="2359" actId="242"/>
        <pc:sldMkLst>
          <pc:docMk/>
          <pc:sldMk cId="256115872" sldId="461"/>
        </pc:sldMkLst>
        <pc:spChg chg="del mod">
          <ac:chgData name="TJ Rippon" userId="06be8caccaaa63b6" providerId="LiveId" clId="{19954FF5-5C05-4F22-8A92-7B6D98F96740}" dt="2022-07-27T22:37:09.498" v="2138" actId="478"/>
          <ac:spMkLst>
            <pc:docMk/>
            <pc:sldMk cId="256115872" sldId="461"/>
            <ac:spMk id="2" creationId="{4BF44C70-2A24-FB14-ECDF-154AC0AF0BE2}"/>
          </ac:spMkLst>
        </pc:spChg>
        <pc:spChg chg="mod">
          <ac:chgData name="TJ Rippon" userId="06be8caccaaa63b6" providerId="LiveId" clId="{19954FF5-5C05-4F22-8A92-7B6D98F96740}" dt="2022-07-27T22:36:52.614" v="2096" actId="20577"/>
          <ac:spMkLst>
            <pc:docMk/>
            <pc:sldMk cId="256115872" sldId="461"/>
            <ac:spMk id="3" creationId="{C11FC839-F4CD-276A-27E2-06A621A4C080}"/>
          </ac:spMkLst>
        </pc:spChg>
        <pc:spChg chg="add del mod">
          <ac:chgData name="TJ Rippon" userId="06be8caccaaa63b6" providerId="LiveId" clId="{19954FF5-5C05-4F22-8A92-7B6D98F96740}" dt="2022-07-27T22:37:44.281" v="2139"/>
          <ac:spMkLst>
            <pc:docMk/>
            <pc:sldMk cId="256115872" sldId="461"/>
            <ac:spMk id="5" creationId="{03FD8A0D-FF52-DC2E-3195-F21319BD31D3}"/>
          </ac:spMkLst>
        </pc:spChg>
        <pc:graphicFrameChg chg="add mod modGraphic">
          <ac:chgData name="TJ Rippon" userId="06be8caccaaa63b6" providerId="LiveId" clId="{19954FF5-5C05-4F22-8A92-7B6D98F96740}" dt="2022-07-27T22:45:19.856" v="2359" actId="242"/>
          <ac:graphicFrameMkLst>
            <pc:docMk/>
            <pc:sldMk cId="256115872" sldId="461"/>
            <ac:graphicFrameMk id="6" creationId="{6C0C2FD9-3C14-DA22-753E-7FF2C0E2AD41}"/>
          </ac:graphicFrameMkLst>
        </pc:graphicFrameChg>
      </pc:sldChg>
      <pc:sldChg chg="modSp add mod">
        <pc:chgData name="TJ Rippon" userId="06be8caccaaa63b6" providerId="LiveId" clId="{19954FF5-5C05-4F22-8A92-7B6D98F96740}" dt="2022-07-28T19:06:32.154" v="4484" actId="14100"/>
        <pc:sldMkLst>
          <pc:docMk/>
          <pc:sldMk cId="3909059151" sldId="462"/>
        </pc:sldMkLst>
        <pc:spChg chg="mod">
          <ac:chgData name="TJ Rippon" userId="06be8caccaaa63b6" providerId="LiveId" clId="{19954FF5-5C05-4F22-8A92-7B6D98F96740}" dt="2022-07-28T18:34:20.836" v="3386" actId="20577"/>
          <ac:spMkLst>
            <pc:docMk/>
            <pc:sldMk cId="3909059151" sldId="462"/>
            <ac:spMk id="5" creationId="{85F1B0F3-8FD1-4B60-8008-E8768EB4F481}"/>
          </ac:spMkLst>
        </pc:spChg>
        <pc:graphicFrameChg chg="mod modGraphic">
          <ac:chgData name="TJ Rippon" userId="06be8caccaaa63b6" providerId="LiveId" clId="{19954FF5-5C05-4F22-8A92-7B6D98F96740}" dt="2022-07-28T19:06:32.154" v="4484" actId="14100"/>
          <ac:graphicFrameMkLst>
            <pc:docMk/>
            <pc:sldMk cId="3909059151" sldId="462"/>
            <ac:graphicFrameMk id="2" creationId="{719E0A64-A537-40F9-B364-9B365D080DC3}"/>
          </ac:graphicFrameMkLst>
        </pc:graphicFrameChg>
      </pc:sldChg>
      <pc:sldChg chg="modSp new del mod">
        <pc:chgData name="TJ Rippon" userId="06be8caccaaa63b6" providerId="LiveId" clId="{19954FF5-5C05-4F22-8A92-7B6D98F96740}" dt="2022-07-28T19:40:26.420" v="4646" actId="2696"/>
        <pc:sldMkLst>
          <pc:docMk/>
          <pc:sldMk cId="2054687204" sldId="463"/>
        </pc:sldMkLst>
        <pc:spChg chg="mod">
          <ac:chgData name="TJ Rippon" userId="06be8caccaaa63b6" providerId="LiveId" clId="{19954FF5-5C05-4F22-8A92-7B6D98F96740}" dt="2022-07-28T19:15:31.025" v="4582" actId="20577"/>
          <ac:spMkLst>
            <pc:docMk/>
            <pc:sldMk cId="2054687204" sldId="463"/>
            <ac:spMk id="3" creationId="{357B10FC-20D4-D755-926B-C24A292F760B}"/>
          </ac:spMkLst>
        </pc:spChg>
      </pc:sldChg>
      <pc:sldChg chg="addSp delSp modSp new mod">
        <pc:chgData name="TJ Rippon" userId="06be8caccaaa63b6" providerId="LiveId" clId="{19954FF5-5C05-4F22-8A92-7B6D98F96740}" dt="2022-07-28T19:30:01.783" v="4644" actId="1076"/>
        <pc:sldMkLst>
          <pc:docMk/>
          <pc:sldMk cId="1456601270" sldId="464"/>
        </pc:sldMkLst>
        <pc:spChg chg="add del mod">
          <ac:chgData name="TJ Rippon" userId="06be8caccaaa63b6" providerId="LiveId" clId="{19954FF5-5C05-4F22-8A92-7B6D98F96740}" dt="2022-07-28T19:29:07.249" v="4633" actId="22"/>
          <ac:spMkLst>
            <pc:docMk/>
            <pc:sldMk cId="1456601270" sldId="464"/>
            <ac:spMk id="2" creationId="{316670B1-B9A0-A931-4EBE-2BAFBAF98619}"/>
          </ac:spMkLst>
        </pc:spChg>
        <pc:spChg chg="del mod">
          <ac:chgData name="TJ Rippon" userId="06be8caccaaa63b6" providerId="LiveId" clId="{19954FF5-5C05-4F22-8A92-7B6D98F96740}" dt="2022-07-28T19:29:30.089" v="4640" actId="478"/>
          <ac:spMkLst>
            <pc:docMk/>
            <pc:sldMk cId="1456601270" sldId="464"/>
            <ac:spMk id="3" creationId="{F5E3C986-104F-DAD9-6AF3-B01C85222B65}"/>
          </ac:spMkLst>
        </pc:spChg>
        <pc:spChg chg="add del mod">
          <ac:chgData name="TJ Rippon" userId="06be8caccaaa63b6" providerId="LiveId" clId="{19954FF5-5C05-4F22-8A92-7B6D98F96740}" dt="2022-07-28T19:29:32.346" v="4641" actId="478"/>
          <ac:spMkLst>
            <pc:docMk/>
            <pc:sldMk cId="1456601270" sldId="464"/>
            <ac:spMk id="8" creationId="{41969E60-8969-3CA6-D2BD-88186B4D9822}"/>
          </ac:spMkLst>
        </pc:spChg>
        <pc:graphicFrameChg chg="add del mod modGraphic">
          <ac:chgData name="TJ Rippon" userId="06be8caccaaa63b6" providerId="LiveId" clId="{19954FF5-5C05-4F22-8A92-7B6D98F96740}" dt="2022-07-28T19:26:38.669" v="4632"/>
          <ac:graphicFrameMkLst>
            <pc:docMk/>
            <pc:sldMk cId="1456601270" sldId="464"/>
            <ac:graphicFrameMk id="4" creationId="{B14D9E56-568D-1A0E-74A5-3EC8E0C04112}"/>
          </ac:graphicFrameMkLst>
        </pc:graphicFrameChg>
        <pc:picChg chg="add mod ord">
          <ac:chgData name="TJ Rippon" userId="06be8caccaaa63b6" providerId="LiveId" clId="{19954FF5-5C05-4F22-8A92-7B6D98F96740}" dt="2022-07-28T19:30:01.783" v="4644" actId="1076"/>
          <ac:picMkLst>
            <pc:docMk/>
            <pc:sldMk cId="1456601270" sldId="464"/>
            <ac:picMk id="6" creationId="{12C662D6-5C31-9A64-8B15-4E97C882A6B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6439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94E709-F9AF-4802-8254-A1D3A4187FD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75988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7CE326-1553-4A7B-85F1-7D41A6D4898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67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4E709-F9AF-4802-8254-A1D3A4187FD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37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4E709-F9AF-4802-8254-A1D3A4187FD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02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94E709-F9AF-4802-8254-A1D3A4187FD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69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51" y="2209800"/>
            <a:ext cx="11512549" cy="3914775"/>
          </a:xfrm>
        </p:spPr>
        <p:txBody>
          <a:bodyPr/>
          <a:lstStyle>
            <a:lvl1pPr>
              <a:defRPr sz="3200">
                <a:solidFill>
                  <a:srgbClr val="151515"/>
                </a:solidFill>
              </a:defRPr>
            </a:lvl1pPr>
            <a:lvl2pPr>
              <a:defRPr sz="2800">
                <a:solidFill>
                  <a:srgbClr val="151515"/>
                </a:solidFill>
              </a:defRPr>
            </a:lvl2pPr>
            <a:lvl3pPr>
              <a:defRPr sz="2800">
                <a:solidFill>
                  <a:srgbClr val="151515"/>
                </a:solidFill>
              </a:defRPr>
            </a:lvl3pPr>
            <a:lvl4pPr>
              <a:defRPr sz="2400">
                <a:solidFill>
                  <a:srgbClr val="151515"/>
                </a:solidFill>
              </a:defRPr>
            </a:lvl4pPr>
            <a:lvl5pPr>
              <a:defRPr sz="2400">
                <a:solidFill>
                  <a:srgbClr val="15151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467" y="685800"/>
            <a:ext cx="11700933" cy="508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13851" y="2416176"/>
            <a:ext cx="2546349" cy="40354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8451" y="2416176"/>
            <a:ext cx="7442200" cy="40354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6FE80E40-6235-CC4A-9643-FAFD4CBA70F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869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967287"/>
            <a:ext cx="12192000" cy="1371600"/>
          </a:xfrm>
          <a:prstGeom prst="rect">
            <a:avLst/>
          </a:prstGeom>
          <a:solidFill>
            <a:srgbClr val="FFFFFF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92973" y="5138738"/>
            <a:ext cx="9076627" cy="1109662"/>
          </a:xfr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ru-RU" sz="3600" b="1" i="1" dirty="0">
                <a:solidFill>
                  <a:srgbClr val="002060"/>
                </a:solidFill>
                <a:latin typeface="+mj-lt"/>
                <a:ea typeface="+mj-ea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pic>
        <p:nvPicPr>
          <p:cNvPr id="6146" name="Picture 2" descr="Sussex County, Del., government - Home | Facebook">
            <a:extLst>
              <a:ext uri="{FF2B5EF4-FFF2-40B4-BE49-F238E27FC236}">
                <a16:creationId xmlns:a16="http://schemas.microsoft.com/office/drawing/2014/main" id="{94DF0E1C-16C4-414C-A73D-991BB5357F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91235"/>
            <a:ext cx="2857500" cy="28448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55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68451" y="2997200"/>
            <a:ext cx="4993216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4867" y="2997200"/>
            <a:ext cx="4995333" cy="345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83267" y="2416175"/>
            <a:ext cx="87376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5516564"/>
            <a:ext cx="12192000" cy="1341437"/>
          </a:xfrm>
          <a:prstGeom prst="rect">
            <a:avLst/>
          </a:prstGeom>
          <a:gradFill rotWithShape="1">
            <a:gsLst>
              <a:gs pos="0">
                <a:srgbClr val="765E2F">
                  <a:alpha val="0"/>
                </a:srgbClr>
              </a:gs>
              <a:gs pos="100000">
                <a:schemeClr val="folHlink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uk-U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68451" y="2997200"/>
            <a:ext cx="10191749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slow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12191999" cy="1109662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2023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Northern Neck Region Hazard Mitigation Plan Update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Public Comment Meeting</a:t>
            </a:r>
            <a:br>
              <a:rPr lang="en-US" sz="3200" dirty="0">
                <a:solidFill>
                  <a:srgbClr val="000000"/>
                </a:solidFill>
              </a:rPr>
            </a:br>
            <a:r>
              <a:rPr lang="en-US" sz="3200" dirty="0">
                <a:solidFill>
                  <a:srgbClr val="000000"/>
                </a:solidFill>
              </a:rPr>
              <a:t>July 29,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03BA7F-532A-4F08-4577-455B6B10B8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72112"/>
            <a:ext cx="11430000" cy="104775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634A0C-D8A1-81FD-47D6-63F7E90FF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193" y="338138"/>
            <a:ext cx="2045607" cy="1109662"/>
          </a:xfrm>
          <a:prstGeom prst="rect">
            <a:avLst/>
          </a:prstGeom>
          <a:noFill/>
          <a:effectLst>
            <a:softEdge rad="38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03721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0"/>
            <a:ext cx="8382000" cy="1063625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 </a:t>
            </a:r>
            <a:r>
              <a:rPr lang="en-US" sz="2400" b="1" dirty="0">
                <a:solidFill>
                  <a:srgbClr val="000000"/>
                </a:solidFill>
              </a:rPr>
              <a:t>Northern Neck Planning District Commission</a:t>
            </a:r>
            <a:br>
              <a:rPr lang="en-US" sz="2400" b="1" dirty="0">
                <a:solidFill>
                  <a:srgbClr val="000000"/>
                </a:solidFill>
              </a:rPr>
            </a:br>
            <a:r>
              <a:rPr lang="en-US" sz="2400" b="1" dirty="0">
                <a:solidFill>
                  <a:srgbClr val="000000"/>
                </a:solidFill>
              </a:rPr>
              <a:t> Regional Hazard Mitigation Plan Overview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C19E060-CD44-5CA6-BF70-1502D3696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57359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34642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7376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Potential Mitigation Projects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3DD806-B30D-5845-BE21-6BA40BC06D08}"/>
              </a:ext>
            </a:extLst>
          </p:cNvPr>
          <p:cNvSpPr txBox="1"/>
          <p:nvPr/>
        </p:nvSpPr>
        <p:spPr>
          <a:xfrm>
            <a:off x="584200" y="1981200"/>
            <a:ext cx="4826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</a:rPr>
              <a:t>“Soft” Mitigation Projects: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Building code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enforcement.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Land development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regulations.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Public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Studies and plans.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More</a:t>
            </a:r>
            <a:r>
              <a:rPr lang="is-IS" sz="2800" dirty="0">
                <a:solidFill>
                  <a:srgbClr val="000000"/>
                </a:solidFill>
              </a:rPr>
              <a:t>…</a:t>
            </a:r>
            <a:endParaRPr lang="en-US" sz="2800" dirty="0">
              <a:solidFill>
                <a:srgbClr val="000000"/>
              </a:solidFill>
            </a:endParaRPr>
          </a:p>
        </p:txBody>
      </p:sp>
      <p:pic>
        <p:nvPicPr>
          <p:cNvPr id="4" name="Picture 5" descr="FEMA inspect hurricane straps">
            <a:extLst>
              <a:ext uri="{FF2B5EF4-FFF2-40B4-BE49-F238E27FC236}">
                <a16:creationId xmlns:a16="http://schemas.microsoft.com/office/drawing/2014/main" id="{9A0AC5DE-48A0-2047-938D-5AE43F414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4025182" cy="301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9704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7376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Potential Mitigation Projects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14EB1-A2D8-0B43-87B6-EF16E0E942EC}"/>
              </a:ext>
            </a:extLst>
          </p:cNvPr>
          <p:cNvSpPr txBox="1"/>
          <p:nvPr/>
        </p:nvSpPr>
        <p:spPr>
          <a:xfrm>
            <a:off x="344129" y="1676400"/>
            <a:ext cx="98636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</a:rPr>
              <a:t>“</a:t>
            </a:r>
            <a:r>
              <a:rPr lang="en-US" sz="2800" b="1" dirty="0">
                <a:solidFill>
                  <a:srgbClr val="000000"/>
                </a:solidFill>
              </a:rPr>
              <a:t>Hard” Mitigation Projects or “Property Protection” Construction: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Elevation, mitigation, and reconstruction of structures.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Retrofits for high wind loads such as installing hurricane shutters.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Storm Water Management Improvements.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Utility improvements.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Physical Security Enhancements (equipment)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More</a:t>
            </a:r>
            <a:r>
              <a:rPr lang="is-IS" sz="2800" dirty="0">
                <a:solidFill>
                  <a:srgbClr val="000000"/>
                </a:solidFill>
              </a:rPr>
              <a:t>…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9355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7376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Elevation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14EB1-A2D8-0B43-87B6-EF16E0E942EC}"/>
              </a:ext>
            </a:extLst>
          </p:cNvPr>
          <p:cNvSpPr txBox="1"/>
          <p:nvPr/>
        </p:nvSpPr>
        <p:spPr>
          <a:xfrm>
            <a:off x="347133" y="2133600"/>
            <a:ext cx="803486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Raising a structure above the Base Flood Elevation.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Consideration must be given to building size, structural integrity, and type of foundation.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There are different types of elevation which can be used depending on the structure.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EC93EE-1D97-514E-8DBA-AC33C3510696}"/>
              </a:ext>
            </a:extLst>
          </p:cNvPr>
          <p:cNvSpPr txBox="1">
            <a:spLocks noChangeArrowheads="1"/>
          </p:cNvSpPr>
          <p:nvPr/>
        </p:nvSpPr>
        <p:spPr>
          <a:xfrm>
            <a:off x="8438931" y="5867400"/>
            <a:ext cx="3159344" cy="8683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 algn="ctr">
              <a:lnSpc>
                <a:spcPct val="80000"/>
              </a:lnSpc>
              <a:buNone/>
            </a:pPr>
            <a:r>
              <a:rPr lang="en-US" sz="1000" dirty="0">
                <a:latin typeface="Arial" charset="0"/>
                <a:cs typeface="Arial" charset="0"/>
              </a:rPr>
              <a:t>Top Picture:  A house in Miami in the process of being elevated.</a:t>
            </a:r>
          </a:p>
          <a:p>
            <a:pPr algn="ctr">
              <a:lnSpc>
                <a:spcPct val="80000"/>
              </a:lnSpc>
              <a:buFont typeface="Wingdings" charset="0"/>
              <a:buNone/>
            </a:pPr>
            <a:r>
              <a:rPr lang="en-US" sz="1000" dirty="0">
                <a:latin typeface="Arial" charset="0"/>
                <a:cs typeface="Arial" charset="0"/>
              </a:rPr>
              <a:t>Bottom Picture: That same house once completed.</a:t>
            </a:r>
          </a:p>
          <a:p>
            <a:pPr algn="ctr">
              <a:lnSpc>
                <a:spcPct val="80000"/>
              </a:lnSpc>
              <a:buFont typeface="Wingdings" charset="0"/>
              <a:buNone/>
            </a:pPr>
            <a:r>
              <a:rPr lang="en-US" sz="1000" dirty="0">
                <a:latin typeface="Arial" charset="0"/>
                <a:cs typeface="Arial" charset="0"/>
              </a:rPr>
              <a:t>Taken from FEMA, </a:t>
            </a:r>
            <a:r>
              <a:rPr lang="en-US" sz="1000" i="1" dirty="0">
                <a:latin typeface="Arial" charset="0"/>
                <a:cs typeface="Arial" charset="0"/>
              </a:rPr>
              <a:t>Above the Flood, 2000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FDE22C-636D-5D4F-A254-8D8873DED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05"/>
          <a:stretch>
            <a:fillRect/>
          </a:stretch>
        </p:blipFill>
        <p:spPr bwMode="auto">
          <a:xfrm>
            <a:off x="8438931" y="1828800"/>
            <a:ext cx="3190875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753B6A-3B45-B048-81A7-2B58D4402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3657600"/>
            <a:ext cx="3190875" cy="211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017419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7376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Mitigation Reconstruction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14EB1-A2D8-0B43-87B6-EF16E0E942EC}"/>
              </a:ext>
            </a:extLst>
          </p:cNvPr>
          <p:cNvSpPr txBox="1"/>
          <p:nvPr/>
        </p:nvSpPr>
        <p:spPr>
          <a:xfrm>
            <a:off x="347133" y="2133600"/>
            <a:ext cx="113114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Pilot program funded under Disaster Declarations 1603 and 1607 (Hurricanes Katrina and Rita).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" charset="0"/>
                <a:cs typeface="Arial" charset="0"/>
              </a:rPr>
              <a:t>If elevation is not feasible then accept risk or reconstruct at the same location and meet current construction codes and standards.</a:t>
            </a:r>
          </a:p>
        </p:txBody>
      </p:sp>
    </p:spTree>
    <p:extLst>
      <p:ext uri="{BB962C8B-B14F-4D97-AF65-F5344CB8AC3E}">
        <p14:creationId xmlns:p14="http://schemas.microsoft.com/office/powerpoint/2010/main" val="755365148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133" y="787400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Hardening or Retrofitting of Critical Facilities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914EB1-A2D8-0B43-87B6-EF16E0E942EC}"/>
              </a:ext>
            </a:extLst>
          </p:cNvPr>
          <p:cNvSpPr txBox="1"/>
          <p:nvPr/>
        </p:nvSpPr>
        <p:spPr>
          <a:xfrm>
            <a:off x="347133" y="2133600"/>
            <a:ext cx="1131146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</a:rPr>
              <a:t>Potential Projects for county buildings (hospitals, health care facilities, utilities, police stations, emergency operations center, housing, physical plant, etc.):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</a:rPr>
              <a:t>Install shutters or impact resistant glass on windows.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</a:rPr>
              <a:t>Strengthen the doors.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</a:rPr>
              <a:t>Install hurricane straps and clips to strengthen roof.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</a:rPr>
              <a:t>Bolt walls to foundation.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</a:rPr>
              <a:t>Relocate utility lines underground.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0000"/>
                </a:solidFill>
              </a:rPr>
              <a:t>Elevate the heating, ventilating and cooling (HVAC) equipment, such as furnace and hot water heater.</a:t>
            </a:r>
          </a:p>
        </p:txBody>
      </p:sp>
    </p:spTree>
    <p:extLst>
      <p:ext uri="{BB962C8B-B14F-4D97-AF65-F5344CB8AC3E}">
        <p14:creationId xmlns:p14="http://schemas.microsoft.com/office/powerpoint/2010/main" val="1857303490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460" y="732830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Hardening or Retrofitting of Critical Facilities</a:t>
            </a:r>
          </a:p>
        </p:txBody>
      </p:sp>
      <p:pic>
        <p:nvPicPr>
          <p:cNvPr id="5" name="Picture 6" descr="photo_2">
            <a:extLst>
              <a:ext uri="{FF2B5EF4-FFF2-40B4-BE49-F238E27FC236}">
                <a16:creationId xmlns:a16="http://schemas.microsoft.com/office/drawing/2014/main" id="{FDC31726-05C5-C141-A3E3-D07E78C1A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9158" y="2529131"/>
            <a:ext cx="221932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ombo_house">
            <a:extLst>
              <a:ext uri="{FF2B5EF4-FFF2-40B4-BE49-F238E27FC236}">
                <a16:creationId xmlns:a16="http://schemas.microsoft.com/office/drawing/2014/main" id="{EC397DE5-88D5-AF42-B278-B3ACA8B69A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3" r="13376"/>
          <a:stretch>
            <a:fillRect/>
          </a:stretch>
        </p:blipFill>
        <p:spPr bwMode="auto">
          <a:xfrm>
            <a:off x="7621765" y="2594030"/>
            <a:ext cx="1981200" cy="2247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3">
            <a:extLst>
              <a:ext uri="{FF2B5EF4-FFF2-40B4-BE49-F238E27FC236}">
                <a16:creationId xmlns:a16="http://schemas.microsoft.com/office/drawing/2014/main" id="{9119C72D-2DE1-6445-AFEB-C50DF1155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8" r="21236"/>
          <a:stretch>
            <a:fillRect/>
          </a:stretch>
        </p:blipFill>
        <p:spPr bwMode="auto">
          <a:xfrm>
            <a:off x="364068" y="2900220"/>
            <a:ext cx="2079625" cy="2333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View the Video of the PGT WinGuard Window Flying Debris Test">
            <a:extLst>
              <a:ext uri="{FF2B5EF4-FFF2-40B4-BE49-F238E27FC236}">
                <a16:creationId xmlns:a16="http://schemas.microsoft.com/office/drawing/2014/main" id="{D591EE9E-03B1-FB4A-A892-FB80B5B33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2" y="4252893"/>
            <a:ext cx="190500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7">
            <a:extLst>
              <a:ext uri="{FF2B5EF4-FFF2-40B4-BE49-F238E27FC236}">
                <a16:creationId xmlns:a16="http://schemas.microsoft.com/office/drawing/2014/main" id="{4FBFF430-B87C-E149-A1C5-26B7A27B1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1765" y="4880031"/>
            <a:ext cx="2133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</a:rPr>
              <a:t>Colonial Shutters</a:t>
            </a:r>
          </a:p>
        </p:txBody>
      </p:sp>
      <p:sp>
        <p:nvSpPr>
          <p:cNvPr id="11" name="Text Box 18">
            <a:extLst>
              <a:ext uri="{FF2B5EF4-FFF2-40B4-BE49-F238E27FC236}">
                <a16:creationId xmlns:a16="http://schemas.microsoft.com/office/drawing/2014/main" id="{7CF091F1-0DA0-FC45-A254-51D4B31A54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9157" y="4510332"/>
            <a:ext cx="228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</a:rPr>
              <a:t>Roll-Down Shutters</a:t>
            </a:r>
          </a:p>
        </p:txBody>
      </p:sp>
      <p:sp>
        <p:nvSpPr>
          <p:cNvPr id="12" name="Text Box 19">
            <a:extLst>
              <a:ext uri="{FF2B5EF4-FFF2-40B4-BE49-F238E27FC236}">
                <a16:creationId xmlns:a16="http://schemas.microsoft.com/office/drawing/2014/main" id="{1FFD7858-A6DD-9B46-AA90-FDA06BBC7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067" y="5338620"/>
            <a:ext cx="207962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</a:rPr>
              <a:t>Accordion Shutters</a:t>
            </a:r>
          </a:p>
        </p:txBody>
      </p:sp>
      <p:sp>
        <p:nvSpPr>
          <p:cNvPr id="13" name="Text Box 20">
            <a:extLst>
              <a:ext uri="{FF2B5EF4-FFF2-40B4-BE49-F238E27FC236}">
                <a16:creationId xmlns:a16="http://schemas.microsoft.com/office/drawing/2014/main" id="{621B83AC-B8A4-0A46-9296-706C6D34F2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2" y="5929293"/>
            <a:ext cx="2895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</a:rPr>
              <a:t>Impact-Resistant Glass</a:t>
            </a:r>
          </a:p>
        </p:txBody>
      </p:sp>
      <p:pic>
        <p:nvPicPr>
          <p:cNvPr id="14" name="Picture 22" descr="5_t">
            <a:hlinkClick r:id="" action="ppaction://noaction"/>
            <a:extLst>
              <a:ext uri="{FF2B5EF4-FFF2-40B4-BE49-F238E27FC236}">
                <a16:creationId xmlns:a16="http://schemas.microsoft.com/office/drawing/2014/main" id="{909461D3-9BBE-6B4D-AF95-30EB7B271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6336" y="3796144"/>
            <a:ext cx="1570822" cy="1967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23">
            <a:extLst>
              <a:ext uri="{FF2B5EF4-FFF2-40B4-BE49-F238E27FC236}">
                <a16:creationId xmlns:a16="http://schemas.microsoft.com/office/drawing/2014/main" id="{7280C7A2-19EF-EA49-9A62-30053D6FA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3668" y="5891794"/>
            <a:ext cx="24384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</a:rPr>
              <a:t>Corrugated Metal Panel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10362F-14FC-2C47-B4C6-D36D9DB21633}"/>
              </a:ext>
            </a:extLst>
          </p:cNvPr>
          <p:cNvSpPr txBox="1"/>
          <p:nvPr/>
        </p:nvSpPr>
        <p:spPr>
          <a:xfrm>
            <a:off x="1069268" y="1709200"/>
            <a:ext cx="9753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000000"/>
                </a:solidFill>
              </a:rPr>
              <a:t>Install Shutters or Impact Resistant Glass on Windows</a:t>
            </a:r>
          </a:p>
        </p:txBody>
      </p:sp>
    </p:spTree>
    <p:extLst>
      <p:ext uri="{BB962C8B-B14F-4D97-AF65-F5344CB8AC3E}">
        <p14:creationId xmlns:p14="http://schemas.microsoft.com/office/powerpoint/2010/main" val="261397545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10" y="690507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Hardening or Retrofitting of Critical Facilities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>
                <a:solidFill>
                  <a:srgbClr val="000000"/>
                </a:solidFill>
              </a:rPr>
              <a:t>Strengthen the Doors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8046C0E-BE79-CA48-8F15-8A41AE913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/>
          <a:stretch>
            <a:fillRect/>
          </a:stretch>
        </p:blipFill>
        <p:spPr bwMode="auto">
          <a:xfrm>
            <a:off x="3871635" y="2441577"/>
            <a:ext cx="4448729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14">
            <a:extLst>
              <a:ext uri="{FF2B5EF4-FFF2-40B4-BE49-F238E27FC236}">
                <a16:creationId xmlns:a16="http://schemas.microsoft.com/office/drawing/2014/main" id="{B5666417-7E6C-C04C-AE67-B40852D3F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852" y="5929780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*Source: </a:t>
            </a:r>
            <a:r>
              <a:rPr lang="en-US" sz="1000" i="1" dirty="0">
                <a:solidFill>
                  <a:srgbClr val="000000"/>
                </a:solidFill>
              </a:rPr>
              <a:t>Against the Wind</a:t>
            </a:r>
            <a:endParaRPr lang="en-US" sz="1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233865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98" y="712334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Hardening or Retrofitting of Critical Facilities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id="{5861248C-1A73-414A-9A0D-43EE7B51F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30"/>
          <a:stretch>
            <a:fillRect/>
          </a:stretch>
        </p:blipFill>
        <p:spPr bwMode="auto">
          <a:xfrm>
            <a:off x="1112998" y="2667000"/>
            <a:ext cx="2971800" cy="17756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BD692AD7-96EC-9E4E-B648-D11492398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809" y="2741085"/>
            <a:ext cx="3612825" cy="3235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5">
            <a:extLst>
              <a:ext uri="{FF2B5EF4-FFF2-40B4-BE49-F238E27FC236}">
                <a16:creationId xmlns:a16="http://schemas.microsoft.com/office/drawing/2014/main" id="{A17A79C9-DF14-1449-9AB4-0F2680752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6398" y="4459887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00"/>
                </a:solidFill>
              </a:rPr>
              <a:t>*Source: </a:t>
            </a:r>
            <a:r>
              <a:rPr lang="en-US" sz="1000" b="1" i="1" dirty="0">
                <a:solidFill>
                  <a:srgbClr val="000000"/>
                </a:solidFill>
              </a:rPr>
              <a:t>Against the Wind</a:t>
            </a:r>
            <a:endParaRPr lang="en-US" sz="1000" b="1" dirty="0">
              <a:solidFill>
                <a:srgbClr val="000000"/>
              </a:solidFill>
            </a:endParaRPr>
          </a:p>
        </p:txBody>
      </p:sp>
      <p:pic>
        <p:nvPicPr>
          <p:cNvPr id="11" name="Picture 17" descr="Photo For: Hurricane-smart building tips">
            <a:extLst>
              <a:ext uri="{FF2B5EF4-FFF2-40B4-BE49-F238E27FC236}">
                <a16:creationId xmlns:a16="http://schemas.microsoft.com/office/drawing/2014/main" id="{CF4C09E3-FBDB-9A42-98A7-0AC00615C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877" y="5004859"/>
            <a:ext cx="1905000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8">
            <a:extLst>
              <a:ext uri="{FF2B5EF4-FFF2-40B4-BE49-F238E27FC236}">
                <a16:creationId xmlns:a16="http://schemas.microsoft.com/office/drawing/2014/main" id="{32D21373-D780-4845-B696-6CB1F5572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6098" y="5985106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b="1" dirty="0">
                <a:solidFill>
                  <a:srgbClr val="000000"/>
                </a:solidFill>
              </a:rPr>
              <a:t>*Source: </a:t>
            </a:r>
            <a:r>
              <a:rPr lang="en-US" sz="1000" b="1" i="1" dirty="0">
                <a:solidFill>
                  <a:srgbClr val="000000"/>
                </a:solidFill>
              </a:rPr>
              <a:t>Against the Wind</a:t>
            </a:r>
            <a:endParaRPr lang="en-US" sz="1000" b="1" dirty="0">
              <a:solidFill>
                <a:srgbClr val="000000"/>
              </a:solidFill>
            </a:endParaRPr>
          </a:p>
        </p:txBody>
      </p:sp>
      <p:sp>
        <p:nvSpPr>
          <p:cNvPr id="13" name="Text Box 19">
            <a:extLst>
              <a:ext uri="{FF2B5EF4-FFF2-40B4-BE49-F238E27FC236}">
                <a16:creationId xmlns:a16="http://schemas.microsoft.com/office/drawing/2014/main" id="{73D95B57-12AB-674F-A84E-ECFAD675A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6459537"/>
            <a:ext cx="19050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000" dirty="0">
                <a:solidFill>
                  <a:srgbClr val="000000"/>
                </a:solidFill>
              </a:rPr>
              <a:t>*Source: </a:t>
            </a:r>
            <a:r>
              <a:rPr lang="en-US" sz="1000" i="1" dirty="0">
                <a:solidFill>
                  <a:srgbClr val="000000"/>
                </a:solidFill>
              </a:rPr>
              <a:t>The Advocate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0BCB67-BB5A-5642-B990-6374A00F4D86}"/>
              </a:ext>
            </a:extLst>
          </p:cNvPr>
          <p:cNvSpPr txBox="1"/>
          <p:nvPr/>
        </p:nvSpPr>
        <p:spPr>
          <a:xfrm>
            <a:off x="2675098" y="146263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000000"/>
                </a:solidFill>
              </a:rPr>
              <a:t>Install Hurricane Straps and Clips </a:t>
            </a:r>
            <a:br>
              <a:rPr lang="en-US" sz="2800" b="1" dirty="0">
                <a:solidFill>
                  <a:srgbClr val="000000"/>
                </a:solidFill>
              </a:rPr>
            </a:br>
            <a:r>
              <a:rPr lang="en-US" sz="2800" b="1" dirty="0">
                <a:solidFill>
                  <a:srgbClr val="000000"/>
                </a:solidFill>
              </a:rPr>
              <a:t>to Strengthen the Roof</a:t>
            </a:r>
          </a:p>
        </p:txBody>
      </p:sp>
    </p:spTree>
    <p:extLst>
      <p:ext uri="{BB962C8B-B14F-4D97-AF65-F5344CB8AC3E}">
        <p14:creationId xmlns:p14="http://schemas.microsoft.com/office/powerpoint/2010/main" val="2576949167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0507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Hardening or Retrofitting of Critical Facilities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6697A004-DF92-EE49-A557-AC6880FBC443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6344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>
                <a:solidFill>
                  <a:srgbClr val="000000"/>
                </a:solidFill>
              </a:rPr>
              <a:t>Bolt Walls to the Foundation</a:t>
            </a:r>
          </a:p>
        </p:txBody>
      </p:sp>
      <p:sp>
        <p:nvSpPr>
          <p:cNvPr id="16" name="Text Box 12">
            <a:extLst>
              <a:ext uri="{FF2B5EF4-FFF2-40B4-BE49-F238E27FC236}">
                <a16:creationId xmlns:a16="http://schemas.microsoft.com/office/drawing/2014/main" id="{540AB324-4568-7C4A-81FD-73110C94B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9162" y="5734050"/>
            <a:ext cx="3119437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 b="1" dirty="0">
                <a:solidFill>
                  <a:srgbClr val="000000"/>
                </a:solidFill>
              </a:rPr>
              <a:t>Source www.townparkconstruction.com</a:t>
            </a:r>
          </a:p>
          <a:p>
            <a:pPr eaLnBrk="1" hangingPunct="1">
              <a:spcBef>
                <a:spcPct val="50000"/>
              </a:spcBef>
            </a:pPr>
            <a:endParaRPr lang="en-US" sz="1800" b="1" dirty="0">
              <a:solidFill>
                <a:srgbClr val="000000"/>
              </a:solidFill>
            </a:endParaRPr>
          </a:p>
        </p:txBody>
      </p:sp>
      <p:pic>
        <p:nvPicPr>
          <p:cNvPr id="18" name="Picture 14" descr="foundation4">
            <a:extLst>
              <a:ext uri="{FF2B5EF4-FFF2-40B4-BE49-F238E27FC236}">
                <a16:creationId xmlns:a16="http://schemas.microsoft.com/office/drawing/2014/main" id="{B0979D45-CB29-B341-A9C1-7FD39D1D6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1" y="2362200"/>
            <a:ext cx="3971925" cy="3371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25939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8914539-542B-4FE4-A4C2-4B6CE4178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72439"/>
            <a:ext cx="8737600" cy="838201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Today’s Agenda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27B0F4-8F68-4145-B073-6DA8E58A8ABD}"/>
              </a:ext>
            </a:extLst>
          </p:cNvPr>
          <p:cNvSpPr txBox="1"/>
          <p:nvPr/>
        </p:nvSpPr>
        <p:spPr>
          <a:xfrm>
            <a:off x="685800" y="1981200"/>
            <a:ext cx="972819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Introductions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Steering Committee &amp; Working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Hazard Mitigation Planning Overview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Work Plan / General Schedule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Data &amp; Information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Next Steps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Project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Arial Narrow" panose="020B0606020202030204" pitchFamily="34" charset="0"/>
              </a:rPr>
              <a:t>Next Meeting / Action Items</a:t>
            </a:r>
          </a:p>
        </p:txBody>
      </p:sp>
    </p:spTree>
    <p:extLst>
      <p:ext uri="{BB962C8B-B14F-4D97-AF65-F5344CB8AC3E}">
        <p14:creationId xmlns:p14="http://schemas.microsoft.com/office/powerpoint/2010/main" val="4114693077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694065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Hardening or Retrofitting of Critical Facilities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17D6A13-BE03-7145-9665-33634BF82739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6344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b="1" kern="0" dirty="0">
                <a:solidFill>
                  <a:srgbClr val="000000"/>
                </a:solidFill>
              </a:rPr>
              <a:t>Relocate Utility Lines Underground</a:t>
            </a:r>
          </a:p>
        </p:txBody>
      </p:sp>
      <p:sp>
        <p:nvSpPr>
          <p:cNvPr id="9" name="Text Box 5">
            <a:extLst>
              <a:ext uri="{FF2B5EF4-FFF2-40B4-BE49-F238E27FC236}">
                <a16:creationId xmlns:a16="http://schemas.microsoft.com/office/drawing/2014/main" id="{34034106-6F77-5247-AD44-BD1E6E7E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2394" y="5667376"/>
            <a:ext cx="4648200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050" b="1" dirty="0">
                <a:solidFill>
                  <a:srgbClr val="000000"/>
                </a:solidFill>
              </a:rPr>
              <a:t>*Fallen utility lines after Hurricane Wilma.  Source: www.galtmile.com</a:t>
            </a:r>
          </a:p>
          <a:p>
            <a:pPr eaLnBrk="1" hangingPunct="1">
              <a:spcBef>
                <a:spcPct val="50000"/>
              </a:spcBef>
            </a:pPr>
            <a:endParaRPr lang="en-US" sz="1800" dirty="0"/>
          </a:p>
        </p:txBody>
      </p:sp>
      <p:pic>
        <p:nvPicPr>
          <p:cNvPr id="11" name="Picture 8" descr="wilmadownlines">
            <a:extLst>
              <a:ext uri="{FF2B5EF4-FFF2-40B4-BE49-F238E27FC236}">
                <a16:creationId xmlns:a16="http://schemas.microsoft.com/office/drawing/2014/main" id="{2603A6C0-D111-734E-AFC7-AA9B84A389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513013"/>
            <a:ext cx="4762500" cy="3171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506050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710" y="715965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Hardening or Retrofitting of Critical Facilities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821EE76-65DF-6448-A92D-EC3EBA5CF657}"/>
              </a:ext>
            </a:extLst>
          </p:cNvPr>
          <p:cNvSpPr txBox="1">
            <a:spLocks/>
          </p:cNvSpPr>
          <p:nvPr/>
        </p:nvSpPr>
        <p:spPr>
          <a:xfrm>
            <a:off x="1371600" y="1624011"/>
            <a:ext cx="90916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1" kern="0" dirty="0">
                <a:solidFill>
                  <a:srgbClr val="000000"/>
                </a:solidFill>
              </a:rPr>
              <a:t>Elevate The Heating, Ventilating and Cooling (HVAC) Equipment, Such as Furnace and Hot Water Heater.</a:t>
            </a:r>
          </a:p>
        </p:txBody>
      </p:sp>
      <p:sp>
        <p:nvSpPr>
          <p:cNvPr id="13" name="Text Box 5">
            <a:extLst>
              <a:ext uri="{FF2B5EF4-FFF2-40B4-BE49-F238E27FC236}">
                <a16:creationId xmlns:a16="http://schemas.microsoft.com/office/drawing/2014/main" id="{924DA46D-AFED-4146-A730-604D0F15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2175" y="6196012"/>
            <a:ext cx="3352800" cy="88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100" b="1" dirty="0">
                <a:solidFill>
                  <a:srgbClr val="000000"/>
                </a:solidFill>
              </a:rPr>
              <a:t>*Source: FEMA, </a:t>
            </a:r>
            <a:r>
              <a:rPr lang="en-US" sz="1100" b="1" i="1" dirty="0">
                <a:solidFill>
                  <a:srgbClr val="000000"/>
                </a:solidFill>
              </a:rPr>
              <a:t>Protecting Building Utilities</a:t>
            </a:r>
          </a:p>
          <a:p>
            <a:pPr eaLnBrk="1" hangingPunct="1">
              <a:spcBef>
                <a:spcPct val="50000"/>
              </a:spcBef>
            </a:pPr>
            <a:endParaRPr lang="en-US" sz="11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sz="1600" b="1" dirty="0">
              <a:solidFill>
                <a:srgbClr val="00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964CD2-DAB6-6348-A5C6-520BF79F6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743199"/>
            <a:ext cx="3222796" cy="3452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425454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719410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Hardening or Retrofitting of Critical Facilities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5821EE76-65DF-6448-A92D-EC3EBA5CF657}"/>
              </a:ext>
            </a:extLst>
          </p:cNvPr>
          <p:cNvSpPr txBox="1">
            <a:spLocks/>
          </p:cNvSpPr>
          <p:nvPr/>
        </p:nvSpPr>
        <p:spPr>
          <a:xfrm>
            <a:off x="457200" y="1981200"/>
            <a:ext cx="11201400" cy="415739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80000"/>
              </a:lnSpc>
              <a:buNone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Potential projects for pump stations, water control facilities, water treatment and delivery systems, power generation and treatment facilities: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800" b="1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Install backflow valves.</a:t>
            </a:r>
          </a:p>
          <a:p>
            <a:pPr marL="457200" lvl="1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sz="2600" b="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marL="457200" lvl="1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Elevate the generators and pumps.</a:t>
            </a:r>
          </a:p>
          <a:p>
            <a:pPr marL="457200" lvl="1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sz="2600" b="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marL="457200" lvl="1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Anchor fuel tanks.</a:t>
            </a:r>
          </a:p>
          <a:p>
            <a:pPr marL="457200" lvl="1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endParaRPr lang="en-US" sz="2600" b="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marL="457200" lvl="1" indent="-457200">
              <a:lnSpc>
                <a:spcPct val="80000"/>
              </a:lnSpc>
              <a:buFont typeface="Wingdings" panose="05000000000000000000" pitchFamily="2" charset="2"/>
              <a:buChar char="§"/>
              <a:defRPr/>
            </a:pPr>
            <a:r>
              <a:rPr lang="en-US" sz="2600" b="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Eliminate infiltration problems with underground utility systems.</a:t>
            </a:r>
          </a:p>
        </p:txBody>
      </p:sp>
    </p:spTree>
    <p:extLst>
      <p:ext uri="{BB962C8B-B14F-4D97-AF65-F5344CB8AC3E}">
        <p14:creationId xmlns:p14="http://schemas.microsoft.com/office/powerpoint/2010/main" val="4081080706"/>
      </p:ext>
    </p:extLst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Drainage Improvements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FFC344B-9A3A-B748-9051-D2EAD11C9A13}"/>
              </a:ext>
            </a:extLst>
          </p:cNvPr>
          <p:cNvSpPr txBox="1">
            <a:spLocks/>
          </p:cNvSpPr>
          <p:nvPr/>
        </p:nvSpPr>
        <p:spPr>
          <a:xfrm>
            <a:off x="409903" y="1852612"/>
            <a:ext cx="5858933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Creating detention/retention ponds and reservoirs.</a:t>
            </a:r>
          </a:p>
          <a:p>
            <a:pPr marL="0" indent="0">
              <a:lnSpc>
                <a:spcPct val="80000"/>
              </a:lnSpc>
              <a:buNone/>
            </a:pP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Building floodwalls and diversions.</a:t>
            </a:r>
          </a:p>
          <a:p>
            <a:pPr>
              <a:lnSpc>
                <a:spcPct val="80000"/>
              </a:lnSpc>
            </a:pP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Constructing storm sewers and increasing culvert capacity.</a:t>
            </a:r>
          </a:p>
          <a:p>
            <a:pPr>
              <a:lnSpc>
                <a:spcPct val="80000"/>
              </a:lnSpc>
            </a:pP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Maintenance is not an eligible project.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245406B-8B39-A34A-AB12-39B795E52089}"/>
              </a:ext>
            </a:extLst>
          </p:cNvPr>
          <p:cNvSpPr txBox="1">
            <a:spLocks noChangeArrowheads="1"/>
          </p:cNvSpPr>
          <p:nvPr/>
        </p:nvSpPr>
        <p:spPr>
          <a:xfrm>
            <a:off x="6717890" y="3705072"/>
            <a:ext cx="2438400" cy="381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100" b="1" dirty="0">
                <a:solidFill>
                  <a:srgbClr val="000000"/>
                </a:solidFill>
                <a:latin typeface="Arial" charset="0"/>
                <a:cs typeface="Arial" charset="0"/>
              </a:rPr>
              <a:t>Retention Pond in North Carolina</a:t>
            </a:r>
          </a:p>
        </p:txBody>
      </p:sp>
      <p:pic>
        <p:nvPicPr>
          <p:cNvPr id="8" name="Picture 9" descr="pond">
            <a:extLst>
              <a:ext uri="{FF2B5EF4-FFF2-40B4-BE49-F238E27FC236}">
                <a16:creationId xmlns:a16="http://schemas.microsoft.com/office/drawing/2014/main" id="{0FEA994E-3694-C540-9988-C767AF744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6400"/>
            <a:ext cx="24384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culvert">
            <a:extLst>
              <a:ext uri="{FF2B5EF4-FFF2-40B4-BE49-F238E27FC236}">
                <a16:creationId xmlns:a16="http://schemas.microsoft.com/office/drawing/2014/main" id="{C7E7F21A-49EE-9E4B-AF63-109971208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0" t="33333" r="21249" b="16667"/>
          <a:stretch>
            <a:fillRect/>
          </a:stretch>
        </p:blipFill>
        <p:spPr bwMode="auto">
          <a:xfrm>
            <a:off x="6324600" y="4114800"/>
            <a:ext cx="32004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2">
            <a:extLst>
              <a:ext uri="{FF2B5EF4-FFF2-40B4-BE49-F238E27FC236}">
                <a16:creationId xmlns:a16="http://schemas.microsoft.com/office/drawing/2014/main" id="{F290F8E5-6699-B24F-99F7-88D7CA337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6435981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r>
              <a:rPr lang="en-US" sz="12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200" b="1" dirty="0">
                <a:solidFill>
                  <a:srgbClr val="000000"/>
                </a:solidFill>
                <a:cs typeface="Arial" charset="0"/>
              </a:rPr>
              <a:t>Culvert</a:t>
            </a:r>
          </a:p>
        </p:txBody>
      </p:sp>
    </p:spTree>
    <p:extLst>
      <p:ext uri="{BB962C8B-B14F-4D97-AF65-F5344CB8AC3E}">
        <p14:creationId xmlns:p14="http://schemas.microsoft.com/office/powerpoint/2010/main" val="4085133036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Wet Flood Proofing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49C9C957-A1B7-C447-9C0E-D5107FC77862}"/>
              </a:ext>
            </a:extLst>
          </p:cNvPr>
          <p:cNvSpPr txBox="1">
            <a:spLocks/>
          </p:cNvSpPr>
          <p:nvPr/>
        </p:nvSpPr>
        <p:spPr>
          <a:xfrm>
            <a:off x="389467" y="2057400"/>
            <a:ext cx="6773333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Modifying uninhabited portions of the structure to allow floodwaters to enter without causing significant damage.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Materials must be water resistant.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Not practical for most slab-on-grade structures with living space near ground level.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EA448DB0-0B8F-254E-83E2-E4B152526CCB}"/>
              </a:ext>
            </a:extLst>
          </p:cNvPr>
          <p:cNvSpPr txBox="1">
            <a:spLocks noChangeArrowheads="1"/>
          </p:cNvSpPr>
          <p:nvPr/>
        </p:nvSpPr>
        <p:spPr>
          <a:xfrm>
            <a:off x="7658100" y="3505358"/>
            <a:ext cx="3009900" cy="381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80000"/>
              </a:lnSpc>
              <a:buFont typeface="Wingdings" charset="0"/>
              <a:buNone/>
            </a:pPr>
            <a:r>
              <a:rPr lang="en-US" sz="1000" b="1" dirty="0">
                <a:solidFill>
                  <a:srgbClr val="000000"/>
                </a:solidFill>
                <a:latin typeface="Arial" charset="0"/>
                <a:cs typeface="Arial" charset="0"/>
              </a:rPr>
              <a:t>*Source: Elevated Appliances from www.louisianafloods.org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800E2C3-78E8-F349-969D-5D62B86E5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05800" y="64770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</a:pPr>
            <a:endParaRPr lang="en-US" sz="12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0" descr="washdryelev2">
            <a:extLst>
              <a:ext uri="{FF2B5EF4-FFF2-40B4-BE49-F238E27FC236}">
                <a16:creationId xmlns:a16="http://schemas.microsoft.com/office/drawing/2014/main" id="{4542E78F-19C7-EA49-937B-141C29BB0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976555"/>
            <a:ext cx="2171700" cy="15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panelroomgroup">
            <a:extLst>
              <a:ext uri="{FF2B5EF4-FFF2-40B4-BE49-F238E27FC236}">
                <a16:creationId xmlns:a16="http://schemas.microsoft.com/office/drawing/2014/main" id="{B5183CD1-BF99-8A41-8D1E-BC2989FFA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027925"/>
            <a:ext cx="2895600" cy="22090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7D93DFFE-71CD-6644-A35A-5D0A178C8B7C}"/>
              </a:ext>
            </a:extLst>
          </p:cNvPr>
          <p:cNvSpPr txBox="1">
            <a:spLocks noChangeArrowheads="1"/>
          </p:cNvSpPr>
          <p:nvPr/>
        </p:nvSpPr>
        <p:spPr>
          <a:xfrm>
            <a:off x="8115300" y="6286500"/>
            <a:ext cx="2743200" cy="381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1000" b="1" dirty="0">
                <a:solidFill>
                  <a:srgbClr val="000000"/>
                </a:solidFill>
                <a:latin typeface="Arial" charset="0"/>
                <a:cs typeface="Arial" charset="0"/>
              </a:rPr>
              <a:t>*Source: www.louisianafloods.org</a:t>
            </a:r>
          </a:p>
        </p:txBody>
      </p:sp>
    </p:spTree>
    <p:extLst>
      <p:ext uri="{BB962C8B-B14F-4D97-AF65-F5344CB8AC3E}">
        <p14:creationId xmlns:p14="http://schemas.microsoft.com/office/powerpoint/2010/main" val="541713669"/>
      </p:ext>
    </p:extLst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Dry Flood Proofing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25B6E77-5279-EB40-AAE1-61867C3B8DB9}"/>
              </a:ext>
            </a:extLst>
          </p:cNvPr>
          <p:cNvSpPr txBox="1">
            <a:spLocks/>
          </p:cNvSpPr>
          <p:nvPr/>
        </p:nvSpPr>
        <p:spPr>
          <a:xfrm>
            <a:off x="389467" y="2105026"/>
            <a:ext cx="7001933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Making the structure watertight below the level that needs flood protection.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Requires sealing the walls and providing waterproof closures for any openings such as doors.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DFF18D4B-4D27-9440-BEA3-FBF87E267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9833" y="5564443"/>
            <a:ext cx="3446911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*Source: FEMA, </a:t>
            </a:r>
            <a:r>
              <a:rPr lang="en-US" sz="1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Protecting Your Business from Flooding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sz="12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id="{55C8472D-6455-5C43-9D23-6EC54E71B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2"/>
          <a:stretch>
            <a:fillRect/>
          </a:stretch>
        </p:blipFill>
        <p:spPr bwMode="auto">
          <a:xfrm>
            <a:off x="8001000" y="1981200"/>
            <a:ext cx="3164578" cy="355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953959"/>
      </p:ext>
    </p:extLst>
  </p:cSld>
  <p:clrMapOvr>
    <a:masterClrMapping/>
  </p:clrMapOvr>
  <p:transition spd="slow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Dry Flood Proofing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304132BE-6655-B044-86DF-CA35D7866ECA}"/>
              </a:ext>
            </a:extLst>
          </p:cNvPr>
          <p:cNvSpPr txBox="1">
            <a:spLocks/>
          </p:cNvSpPr>
          <p:nvPr/>
        </p:nvSpPr>
        <p:spPr>
          <a:xfrm>
            <a:off x="559778" y="2260603"/>
            <a:ext cx="6163733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Effective for low duration flooding with depths under 3 feet.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Not effective for high velocity flooding.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AAA4E54-8563-984A-BCC7-6DF0FD836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5706808"/>
            <a:ext cx="4114800" cy="18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en-US" sz="1000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*Source: FEMA, </a:t>
            </a:r>
            <a:r>
              <a:rPr lang="en-US" sz="10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Protecting Your Business from Flooding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endParaRPr lang="en-US" sz="10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Picture 9">
            <a:extLst>
              <a:ext uri="{FF2B5EF4-FFF2-40B4-BE49-F238E27FC236}">
                <a16:creationId xmlns:a16="http://schemas.microsoft.com/office/drawing/2014/main" id="{5C821B31-D49D-5348-8AD3-E6CC0B9CE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2"/>
          <a:stretch>
            <a:fillRect/>
          </a:stretch>
        </p:blipFill>
        <p:spPr bwMode="auto">
          <a:xfrm>
            <a:off x="7714111" y="2136777"/>
            <a:ext cx="3164578" cy="355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381605"/>
      </p:ext>
    </p:extLst>
  </p:cSld>
  <p:clrMapOvr>
    <a:masterClrMapping/>
  </p:clrMapOvr>
  <p:transition spd="slow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Community Shelters?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6C6B8A25-13C6-174C-9DC0-FFD2CD5B0580}"/>
              </a:ext>
            </a:extLst>
          </p:cNvPr>
          <p:cNvSpPr txBox="1">
            <a:spLocks/>
          </p:cNvSpPr>
          <p:nvPr/>
        </p:nvSpPr>
        <p:spPr>
          <a:xfrm>
            <a:off x="389467" y="2105026"/>
            <a:ext cx="6925733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A structure built to withstand extreme winds and flying debris from tornadoes, hurricanes, and other storms that is accessible to the public.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Guidelines can be found in FEMA 361.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The shelter cannot be used for anything else.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F67E44-918C-E44B-A7F5-75E8490CC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6" y="2276476"/>
            <a:ext cx="2632075" cy="336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4503480"/>
      </p:ext>
    </p:extLst>
  </p:cSld>
  <p:clrMapOvr>
    <a:masterClrMapping/>
  </p:clrMapOvr>
  <p:transition spd="slow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Shelter in Place Areas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A929717-A270-D945-A7A6-5F42A49F4220}"/>
              </a:ext>
            </a:extLst>
          </p:cNvPr>
          <p:cNvSpPr txBox="1">
            <a:spLocks/>
          </p:cNvSpPr>
          <p:nvPr/>
        </p:nvSpPr>
        <p:spPr>
          <a:xfrm>
            <a:off x="389467" y="2181226"/>
            <a:ext cx="7382933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Must be securely anchored to the foundation and structurally isolated from the main structure.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Can be on the first floor, in a basement, or outside.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Guidelines are outlined in FEMA Publication 320.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63F0DE-4385-514E-9BB8-FD89801F0E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2181226"/>
            <a:ext cx="2617788" cy="336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368276"/>
      </p:ext>
    </p:extLst>
  </p:cSld>
  <p:clrMapOvr>
    <a:masterClrMapping/>
  </p:clrMapOvr>
  <p:transition spd="slow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Hazard Mitigation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563D798-9EC9-C64E-887F-27000E14047B}"/>
              </a:ext>
            </a:extLst>
          </p:cNvPr>
          <p:cNvSpPr txBox="1">
            <a:spLocks/>
          </p:cNvSpPr>
          <p:nvPr/>
        </p:nvSpPr>
        <p:spPr>
          <a:xfrm>
            <a:off x="389467" y="2105026"/>
            <a:ext cx="6925733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Evacuation Route Awareness</a:t>
            </a:r>
          </a:p>
          <a:p>
            <a:pPr marL="0" indent="0">
              <a:spcBef>
                <a:spcPts val="1200"/>
              </a:spcBef>
              <a:buNone/>
            </a:pPr>
            <a:endParaRPr lang="en-US" sz="240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Warning and alert systems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endParaRPr lang="en-US" sz="2400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Arial" charset="0"/>
                <a:cs typeface="Arial" charset="0"/>
              </a:rPr>
              <a:t>Event actions</a:t>
            </a:r>
          </a:p>
        </p:txBody>
      </p:sp>
      <p:pic>
        <p:nvPicPr>
          <p:cNvPr id="11" name="Picture 7">
            <a:extLst>
              <a:ext uri="{FF2B5EF4-FFF2-40B4-BE49-F238E27FC236}">
                <a16:creationId xmlns:a16="http://schemas.microsoft.com/office/drawing/2014/main" id="{96F5241F-96AD-4240-9032-34C0E9323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2105026"/>
            <a:ext cx="2617788" cy="336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554487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520" y="536996"/>
            <a:ext cx="9614680" cy="50440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Steering Committee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792544" y="1780309"/>
            <a:ext cx="8875456" cy="388706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CB569BE-7CB2-8344-BA4B-192C2CD2EE99}"/>
              </a:ext>
            </a:extLst>
          </p:cNvPr>
          <p:cNvSpPr txBox="1">
            <a:spLocks/>
          </p:cNvSpPr>
          <p:nvPr/>
        </p:nvSpPr>
        <p:spPr>
          <a:xfrm>
            <a:off x="374073" y="2008909"/>
            <a:ext cx="10979727" cy="3887067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defRPr/>
            </a:pPr>
            <a:endParaRPr lang="en-US" sz="28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DE0033-10D7-5948-87C9-EBFFF831B757}"/>
              </a:ext>
            </a:extLst>
          </p:cNvPr>
          <p:cNvSpPr txBox="1"/>
          <p:nvPr/>
        </p:nvSpPr>
        <p:spPr>
          <a:xfrm>
            <a:off x="5054342" y="849281"/>
            <a:ext cx="184990" cy="366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F3C9B9C-3D8A-43D8-8564-E22F97996A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225666"/>
              </p:ext>
            </p:extLst>
          </p:nvPr>
        </p:nvGraphicFramePr>
        <p:xfrm>
          <a:off x="374073" y="1447800"/>
          <a:ext cx="11443854" cy="37851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8327">
                  <a:extLst>
                    <a:ext uri="{9D8B030D-6E8A-4147-A177-3AD203B41FA5}">
                      <a16:colId xmlns:a16="http://schemas.microsoft.com/office/drawing/2014/main" val="3554457811"/>
                    </a:ext>
                  </a:extLst>
                </a:gridCol>
                <a:gridCol w="4045527">
                  <a:extLst>
                    <a:ext uri="{9D8B030D-6E8A-4147-A177-3AD203B41FA5}">
                      <a16:colId xmlns:a16="http://schemas.microsoft.com/office/drawing/2014/main" val="345893970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Name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Organization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727555"/>
                  </a:ext>
                </a:extLst>
              </a:tr>
              <a:tr h="451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Jerry W. Davis, AICP, Executive Director 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Northern Neck Planning District Commission 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068740"/>
                  </a:ext>
                </a:extLst>
              </a:tr>
              <a:tr h="451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John Bateman, Regional Planner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Northern Neck Planning District Commission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84556"/>
                  </a:ext>
                </a:extLst>
              </a:tr>
              <a:tr h="451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Alex Equiguren, Project Manager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Northern Neck Planning District Commission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92548"/>
                  </a:ext>
                </a:extLst>
              </a:tr>
              <a:tr h="451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TJ Rippon, Associate, Lead Project Hazard Mitigation Planner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The Olson Group, Ltd. 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09535"/>
                  </a:ext>
                </a:extLst>
              </a:tr>
              <a:tr h="451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Peter Dennen, Senior Associate, Hazard Mitigation Subject Matter Expert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The Olson Group, Ltd. 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62827"/>
                  </a:ext>
                </a:extLst>
              </a:tr>
              <a:tr h="46714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Anthony Mangeri, Asst. Vice President for Mitigation and Resilience, Project Manager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The Olson Group, Ltd. 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78675"/>
                  </a:ext>
                </a:extLst>
              </a:tr>
              <a:tr h="45139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Scott Sleeman, Associate, Hazard Mitigation Planner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The Olson Group, Ltd. </a:t>
                      </a:r>
                      <a:endParaRPr lang="en-US" sz="14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7669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781662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71800"/>
            <a:ext cx="10972800" cy="1139825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NEXT STEPS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E46084C5-5FE4-EF19-F657-7682EDCD5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57359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89613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CB569BE-7CB2-8344-BA4B-192C2CD2EE99}"/>
              </a:ext>
            </a:extLst>
          </p:cNvPr>
          <p:cNvSpPr txBox="1">
            <a:spLocks/>
          </p:cNvSpPr>
          <p:nvPr/>
        </p:nvSpPr>
        <p:spPr>
          <a:xfrm>
            <a:off x="389467" y="1981201"/>
            <a:ext cx="10964333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Data Acquisition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en-US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0" dirty="0">
                <a:solidFill>
                  <a:srgbClr val="000000"/>
                </a:solidFill>
                <a:latin typeface="Arial" charset="0"/>
                <a:cs typeface="Arial" charset="0"/>
              </a:rPr>
              <a:t>Jurisdictional Interviews (Assessments and Projects)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en-US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0" dirty="0">
                <a:solidFill>
                  <a:srgbClr val="000000"/>
                </a:solidFill>
                <a:latin typeface="Arial" charset="0"/>
                <a:cs typeface="Arial" charset="0"/>
              </a:rPr>
              <a:t>Review of Current HAZUS.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en-US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0" dirty="0">
                <a:solidFill>
                  <a:srgbClr val="000000"/>
                </a:solidFill>
                <a:latin typeface="Arial" charset="0"/>
                <a:cs typeface="Arial" charset="0"/>
              </a:rPr>
              <a:t>Hazard Identification Review &amp; Profiling.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en-US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0" dirty="0">
                <a:solidFill>
                  <a:srgbClr val="000000"/>
                </a:solidFill>
                <a:latin typeface="Arial" charset="0"/>
                <a:cs typeface="Arial" charset="0"/>
              </a:rPr>
              <a:t>Capability Assessment Survey.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en-US" b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b="0" dirty="0">
                <a:solidFill>
                  <a:srgbClr val="000000"/>
                </a:solidFill>
                <a:latin typeface="Arial" charset="0"/>
                <a:cs typeface="Arial" charset="0"/>
              </a:rPr>
              <a:t>Schedule Steering &amp; Work Group </a:t>
            </a:r>
            <a:r>
              <a:rPr lang="en-US" b="0">
                <a:solidFill>
                  <a:srgbClr val="000000"/>
                </a:solidFill>
                <a:latin typeface="Arial" charset="0"/>
                <a:cs typeface="Arial" charset="0"/>
              </a:rPr>
              <a:t>Committee Meeting _______________</a:t>
            </a:r>
            <a:endParaRPr lang="en-US" b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DE0033-10D7-5948-87C9-EBFFF831B757}"/>
              </a:ext>
            </a:extLst>
          </p:cNvPr>
          <p:cNvSpPr txBox="1"/>
          <p:nvPr/>
        </p:nvSpPr>
        <p:spPr>
          <a:xfrm>
            <a:off x="5054600" y="846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740660"/>
      </p:ext>
    </p:extLst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71800"/>
            <a:ext cx="10972800" cy="1139825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General Schedule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E39611E-6A1B-A5E4-4EB3-BDB05F7E8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57359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63019"/>
      </p:ext>
    </p:extLst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C662D6-5C31-9A64-8B15-4E97C882A6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1345" y="360106"/>
            <a:ext cx="10589309" cy="6137787"/>
          </a:xfrm>
        </p:spPr>
      </p:pic>
    </p:spTree>
    <p:extLst>
      <p:ext uri="{BB962C8B-B14F-4D97-AF65-F5344CB8AC3E}">
        <p14:creationId xmlns:p14="http://schemas.microsoft.com/office/powerpoint/2010/main" val="1456601270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Time-Line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DE0033-10D7-5948-87C9-EBFFF831B757}"/>
              </a:ext>
            </a:extLst>
          </p:cNvPr>
          <p:cNvSpPr txBox="1"/>
          <p:nvPr/>
        </p:nvSpPr>
        <p:spPr>
          <a:xfrm>
            <a:off x="5054600" y="846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343B646-9A3A-4E0F-9438-08BD2C724CF4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3853216-0EB0-4143-AB5C-6C66F077C3D6}"/>
              </a:ext>
            </a:extLst>
          </p:cNvPr>
          <p:cNvSpPr txBox="1">
            <a:spLocks/>
          </p:cNvSpPr>
          <p:nvPr/>
        </p:nvSpPr>
        <p:spPr>
          <a:xfrm>
            <a:off x="389467" y="1981201"/>
            <a:ext cx="10964333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01644B-9C5A-4453-9969-A2F107C31D70}"/>
              </a:ext>
            </a:extLst>
          </p:cNvPr>
          <p:cNvSpPr txBox="1"/>
          <p:nvPr/>
        </p:nvSpPr>
        <p:spPr>
          <a:xfrm>
            <a:off x="5054600" y="846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A36B47-EC45-62AC-C61C-B769D083E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707446"/>
              </p:ext>
            </p:extLst>
          </p:nvPr>
        </p:nvGraphicFramePr>
        <p:xfrm>
          <a:off x="304799" y="1354667"/>
          <a:ext cx="11497732" cy="50606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7685">
                  <a:extLst>
                    <a:ext uri="{9D8B030D-6E8A-4147-A177-3AD203B41FA5}">
                      <a16:colId xmlns:a16="http://schemas.microsoft.com/office/drawing/2014/main" val="2363353430"/>
                    </a:ext>
                  </a:extLst>
                </a:gridCol>
                <a:gridCol w="6108171">
                  <a:extLst>
                    <a:ext uri="{9D8B030D-6E8A-4147-A177-3AD203B41FA5}">
                      <a16:colId xmlns:a16="http://schemas.microsoft.com/office/drawing/2014/main" val="47270381"/>
                    </a:ext>
                  </a:extLst>
                </a:gridCol>
                <a:gridCol w="3161876">
                  <a:extLst>
                    <a:ext uri="{9D8B030D-6E8A-4147-A177-3AD203B41FA5}">
                      <a16:colId xmlns:a16="http://schemas.microsoft.com/office/drawing/2014/main" val="348301316"/>
                    </a:ext>
                  </a:extLst>
                </a:gridCol>
              </a:tblGrid>
              <a:tr h="243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Task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5" marR="442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# of Weeks/Month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5" marR="4424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Details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5" marR="44245" marT="0" marB="0"/>
                </a:tc>
                <a:extLst>
                  <a:ext uri="{0D108BD9-81ED-4DB2-BD59-A6C34878D82A}">
                    <a16:rowId xmlns:a16="http://schemas.microsoft.com/office/drawing/2014/main" val="1565413287"/>
                  </a:ext>
                </a:extLst>
              </a:tr>
              <a:tr h="10995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Project Management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5" marR="442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Continuous throughout project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5" marR="4424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Monthly status reports to the Northern Neck PDC  Project Officer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Frequent communication and prompt reply to email and phone calls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5" marR="44245" marT="0" marB="0"/>
                </a:tc>
                <a:extLst>
                  <a:ext uri="{0D108BD9-81ED-4DB2-BD59-A6C34878D82A}">
                    <a16:rowId xmlns:a16="http://schemas.microsoft.com/office/drawing/2014/main" val="1591527304"/>
                  </a:ext>
                </a:extLst>
              </a:tr>
              <a:tr h="138198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Task 1 – Conduct Project Kickoff Meeting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5" marR="442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Scheduled for July 15, 2022 @ 1000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5" marR="4424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Review scope of project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Identify Steering Committee and Working Group Members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Refine project schedule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Identify data needs/sources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Schedule Stakeholder/Public Meeting(s)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5" marR="44245" marT="0" marB="0"/>
                </a:tc>
                <a:extLst>
                  <a:ext uri="{0D108BD9-81ED-4DB2-BD59-A6C34878D82A}">
                    <a16:rowId xmlns:a16="http://schemas.microsoft.com/office/drawing/2014/main" val="2171066596"/>
                  </a:ext>
                </a:extLst>
              </a:tr>
              <a:tr h="11391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Task 2 – Review Documents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5" marR="442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Weeks 1 – 3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Completed by July 29, 2022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5" marR="4424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Review existing HMP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Review floodplain and other pertinent ordinances 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Review other documents (e.g. land use, zoning, etc.)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5" marR="44245" marT="0" marB="0"/>
                </a:tc>
                <a:extLst>
                  <a:ext uri="{0D108BD9-81ED-4DB2-BD59-A6C34878D82A}">
                    <a16:rowId xmlns:a16="http://schemas.microsoft.com/office/drawing/2014/main" val="1585867327"/>
                  </a:ext>
                </a:extLst>
              </a:tr>
              <a:tr h="118223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Task 3 – Conduct Stakeholder Introductory Meeting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5" marR="4424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Week 2</a:t>
                      </a: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Scheduled for July 29, 2022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5" marR="44245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Introduce the project to public and private stakeholders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Provides first opportunity for municipal participation</a:t>
                      </a:r>
                      <a:endParaRPr lang="en-US" sz="16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Sets the stage for the planning effort 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245" marR="44245" marT="0" marB="0"/>
                </a:tc>
                <a:extLst>
                  <a:ext uri="{0D108BD9-81ED-4DB2-BD59-A6C34878D82A}">
                    <a16:rowId xmlns:a16="http://schemas.microsoft.com/office/drawing/2014/main" val="416458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0304229"/>
      </p:ext>
    </p:extLst>
  </p:cSld>
  <p:clrMapOvr>
    <a:masterClrMapping/>
  </p:clrMapOvr>
  <p:transition spd="slow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Time-Line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DE0033-10D7-5948-87C9-EBFFF831B757}"/>
              </a:ext>
            </a:extLst>
          </p:cNvPr>
          <p:cNvSpPr txBox="1"/>
          <p:nvPr/>
        </p:nvSpPr>
        <p:spPr>
          <a:xfrm>
            <a:off x="5054600" y="846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6343B646-9A3A-4E0F-9438-08BD2C724CF4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A3853216-0EB0-4143-AB5C-6C66F077C3D6}"/>
              </a:ext>
            </a:extLst>
          </p:cNvPr>
          <p:cNvSpPr txBox="1">
            <a:spLocks/>
          </p:cNvSpPr>
          <p:nvPr/>
        </p:nvSpPr>
        <p:spPr>
          <a:xfrm>
            <a:off x="389467" y="1981201"/>
            <a:ext cx="10964333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457200" lvl="1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01644B-9C5A-4453-9969-A2F107C31D70}"/>
              </a:ext>
            </a:extLst>
          </p:cNvPr>
          <p:cNvSpPr txBox="1"/>
          <p:nvPr/>
        </p:nvSpPr>
        <p:spPr>
          <a:xfrm>
            <a:off x="5054600" y="846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C885B6E-F0CF-7875-995E-111B569F8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489051"/>
              </p:ext>
            </p:extLst>
          </p:nvPr>
        </p:nvGraphicFramePr>
        <p:xfrm>
          <a:off x="457200" y="1828800"/>
          <a:ext cx="11277600" cy="40942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5035">
                  <a:extLst>
                    <a:ext uri="{9D8B030D-6E8A-4147-A177-3AD203B41FA5}">
                      <a16:colId xmlns:a16="http://schemas.microsoft.com/office/drawing/2014/main" val="859687486"/>
                    </a:ext>
                  </a:extLst>
                </a:gridCol>
                <a:gridCol w="5991225">
                  <a:extLst>
                    <a:ext uri="{9D8B030D-6E8A-4147-A177-3AD203B41FA5}">
                      <a16:colId xmlns:a16="http://schemas.microsoft.com/office/drawing/2014/main" val="1732097575"/>
                    </a:ext>
                  </a:extLst>
                </a:gridCol>
                <a:gridCol w="3101340">
                  <a:extLst>
                    <a:ext uri="{9D8B030D-6E8A-4147-A177-3AD203B41FA5}">
                      <a16:colId xmlns:a16="http://schemas.microsoft.com/office/drawing/2014/main" val="2504974152"/>
                    </a:ext>
                  </a:extLst>
                </a:gridCol>
              </a:tblGrid>
              <a:tr h="26279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Task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# of Weeks/Month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Details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4292398"/>
                  </a:ext>
                </a:extLst>
              </a:tr>
              <a:tr h="145950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Task 4 – Identify and Review Hazard and Losses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Weeks 3 – 5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Provisional completion by August 12, 2022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Working Group &amp; Public Comments Meeting #2 – Scheduled for August 12, 2022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Review hazards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Identify additional threats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Profile hazards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Inventory assets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Estimate losses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2500820"/>
                  </a:ext>
                </a:extLst>
              </a:tr>
              <a:tr h="11724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Task 5 – Review and Edit Mitigation Actions and Implementation Strategies 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Weeks 6 – 8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Provisional Completion by September 2, 2022 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Working Group &amp; Public Comments Meeting #2 – Scheduled for September 9, 2022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Review Goals and Objectives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Review Capability Assessment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Review/Revise Existing Actions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Review/Revise Implementation Strategies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4061780"/>
                  </a:ext>
                </a:extLst>
              </a:tr>
              <a:tr h="117243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Task 6 – First Draft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Completed by September 30, 2022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Steering Committee/Working Group Meeting – TBA – by September 30, 2022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Public Comment Period September 25 – October 8, 2022</a:t>
                      </a:r>
                      <a:endParaRPr lang="en-US" sz="18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First draft completion</a:t>
                      </a:r>
                      <a:endParaRPr lang="en-US" sz="1800" dirty="0">
                        <a:effectLst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900"/>
                        <a:buFont typeface="Symbol" panose="05050102010706020507" pitchFamily="18" charset="2"/>
                        <a:buChar char=""/>
                      </a:pPr>
                      <a:r>
                        <a:rPr lang="en-US" sz="1200" dirty="0">
                          <a:effectLst/>
                        </a:rPr>
                        <a:t>Public Comment Period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803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470102"/>
      </p:ext>
    </p:extLst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1FC839-F4CD-276A-27E2-06A621A4C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Meetings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C0C2FD9-3C14-DA22-753E-7FF2C0E2AD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5423369"/>
              </p:ext>
            </p:extLst>
          </p:nvPr>
        </p:nvGraphicFramePr>
        <p:xfrm>
          <a:off x="914400" y="2362200"/>
          <a:ext cx="10363200" cy="2865835"/>
        </p:xfrm>
        <a:graphic>
          <a:graphicData uri="http://schemas.openxmlformats.org/drawingml/2006/table">
            <a:tbl>
              <a:tblPr firstRow="1" firstCol="1" bandRow="1"/>
              <a:tblGrid>
                <a:gridCol w="2590384">
                  <a:extLst>
                    <a:ext uri="{9D8B030D-6E8A-4147-A177-3AD203B41FA5}">
                      <a16:colId xmlns:a16="http://schemas.microsoft.com/office/drawing/2014/main" val="1222607401"/>
                    </a:ext>
                  </a:extLst>
                </a:gridCol>
                <a:gridCol w="2590384">
                  <a:extLst>
                    <a:ext uri="{9D8B030D-6E8A-4147-A177-3AD203B41FA5}">
                      <a16:colId xmlns:a16="http://schemas.microsoft.com/office/drawing/2014/main" val="3196512043"/>
                    </a:ext>
                  </a:extLst>
                </a:gridCol>
                <a:gridCol w="2591216">
                  <a:extLst>
                    <a:ext uri="{9D8B030D-6E8A-4147-A177-3AD203B41FA5}">
                      <a16:colId xmlns:a16="http://schemas.microsoft.com/office/drawing/2014/main" val="3986361286"/>
                    </a:ext>
                  </a:extLst>
                </a:gridCol>
                <a:gridCol w="2591216">
                  <a:extLst>
                    <a:ext uri="{9D8B030D-6E8A-4147-A177-3AD203B41FA5}">
                      <a16:colId xmlns:a16="http://schemas.microsoft.com/office/drawing/2014/main" val="930020097"/>
                    </a:ext>
                  </a:extLst>
                </a:gridCol>
              </a:tblGrid>
              <a:tr h="57316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Date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Time</a:t>
                      </a:r>
                      <a:endParaRPr lang="en-US" sz="1600" b="1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Location</a:t>
                      </a:r>
                      <a:endParaRPr lang="en-US" sz="1600" b="1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365925"/>
                  </a:ext>
                </a:extLst>
              </a:tr>
              <a:tr h="5731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Group &amp; Public Comment Meeting #1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Friday, August 12, 2022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 hours (10:00 a.m.)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Virtual via Microsoft TEAMS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1885988"/>
                  </a:ext>
                </a:extLst>
              </a:tr>
              <a:tr h="5731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Group &amp; Public Comment Meeting #2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Friday, September 9, 2022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 hours (10:00 a.m.)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Virtual via Microsoft TEAMS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372404"/>
                  </a:ext>
                </a:extLst>
              </a:tr>
              <a:tr h="5731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Steering Committee and Working Group Meeting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TBD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Virtual via Microsoft TEAMS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7125195"/>
                  </a:ext>
                </a:extLst>
              </a:tr>
              <a:tr h="5731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Group &amp; Public Comment Meeting #3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Friday, October 7, 2022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1000 hours (10:00 a.m.)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Virtual via Microsoft TEAMS</a:t>
                      </a:r>
                      <a:endParaRPr lang="en-US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82142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15872"/>
      </p:ext>
    </p:extLst>
  </p:cSld>
  <p:clrMapOvr>
    <a:masterClrMapping/>
  </p:clrMapOvr>
  <p:transition spd="slow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971800"/>
            <a:ext cx="10972800" cy="1139825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</a:rPr>
              <a:t>Questions and Comments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F30F0B7-25AE-A011-6CAC-F9383D2F5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57359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822237"/>
      </p:ext>
    </p:extLst>
  </p:cSld>
  <p:clrMapOvr>
    <a:masterClrMapping/>
  </p:clrMapOvr>
  <p:transition spd="slow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47F9DD-A52D-3575-4971-E8F701DDA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036" y="3705072"/>
            <a:ext cx="3255964" cy="176623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Contacts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CB569BE-7CB2-8344-BA4B-192C2CD2EE99}"/>
              </a:ext>
            </a:extLst>
          </p:cNvPr>
          <p:cNvSpPr txBox="1">
            <a:spLocks/>
          </p:cNvSpPr>
          <p:nvPr/>
        </p:nvSpPr>
        <p:spPr>
          <a:xfrm>
            <a:off x="381000" y="1473200"/>
            <a:ext cx="10964333" cy="5181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TJ Rippon, Lead Project Hazard Mitigation Planner</a:t>
            </a:r>
          </a:p>
          <a:p>
            <a:pPr lvl="1"/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trippon@olsongroupltd.com</a:t>
            </a:r>
          </a:p>
          <a:p>
            <a:pPr lvl="1"/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757-710-5772</a:t>
            </a: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Peter Dennen, Hazard Mitigation Subject Matter Expert</a:t>
            </a:r>
          </a:p>
          <a:p>
            <a:pPr lvl="1"/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pdenned@olsongroupltd.com</a:t>
            </a:r>
          </a:p>
          <a:p>
            <a:pPr lvl="1"/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609-922-5593</a:t>
            </a: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Anthony S. Mangeri, Project Lead, Asst. V.P. of Hazard and Resiliency </a:t>
            </a:r>
          </a:p>
          <a:p>
            <a:pPr lvl="1"/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amangeri@olsongroupltd.com</a:t>
            </a:r>
          </a:p>
          <a:p>
            <a:pPr lvl="1"/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(856) 217-9172</a:t>
            </a:r>
          </a:p>
          <a:p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 Sleeman, Hazard Mitigation Planner</a:t>
            </a:r>
          </a:p>
          <a:p>
            <a:pPr lvl="1"/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ssleeman@olsongroupltd.com</a:t>
            </a:r>
            <a:endParaRPr lang="en-US" sz="1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(512) 534-1878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DE0033-10D7-5948-87C9-EBFFF831B757}"/>
              </a:ext>
            </a:extLst>
          </p:cNvPr>
          <p:cNvSpPr txBox="1"/>
          <p:nvPr/>
        </p:nvSpPr>
        <p:spPr>
          <a:xfrm>
            <a:off x="5054600" y="8466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09421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F1B0F3-8FD1-4B60-8008-E8768EB4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Working Group Committee(1/2)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9E0A64-A537-40F9-B364-9B365D080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555513"/>
              </p:ext>
            </p:extLst>
          </p:nvPr>
        </p:nvGraphicFramePr>
        <p:xfrm>
          <a:off x="381000" y="1400432"/>
          <a:ext cx="11430000" cy="47860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403446531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271674477"/>
                    </a:ext>
                  </a:extLst>
                </a:gridCol>
              </a:tblGrid>
              <a:tr h="3190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Names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Organization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345463"/>
                  </a:ext>
                </a:extLst>
              </a:tr>
              <a:tr h="319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Luttrell Tadlock, County Administrator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Northumberland County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84362"/>
                  </a:ext>
                </a:extLst>
              </a:tr>
              <a:tr h="319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 Packett, Director of Emergency Services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Northumberland County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033270"/>
                  </a:ext>
                </a:extLst>
              </a:tr>
              <a:tr h="319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Phillip Marston, Zoning Administrator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Northumberland County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70013"/>
                  </a:ext>
                </a:extLst>
              </a:tr>
              <a:tr h="319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R. Morgan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Quicke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County Administrator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Richmond County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767199"/>
                  </a:ext>
                </a:extLst>
              </a:tr>
              <a:tr h="319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Mitch Paulette, Chief, Department of Emergency Services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Richmond County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611860"/>
                  </a:ext>
                </a:extLst>
              </a:tr>
              <a:tr h="319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Hope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Mothershead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Code Compliance Officer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Richmond County 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530244"/>
                  </a:ext>
                </a:extLst>
              </a:tr>
              <a:tr h="319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Joseph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Quesenberry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Town Manager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Town of Warsaw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548765"/>
                  </a:ext>
                </a:extLst>
              </a:tr>
              <a:tr h="319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Melissa Coates, Director of Planning and Community Development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Town of Warsaw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940453"/>
                  </a:ext>
                </a:extLst>
              </a:tr>
              <a:tr h="319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Norm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Risavi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County Administrator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Westmoreland County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978698"/>
                  </a:ext>
                </a:extLst>
              </a:tr>
              <a:tr h="319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 Cease, Director of Emergency Management and Technology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Westmoreland County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38313"/>
                  </a:ext>
                </a:extLst>
              </a:tr>
              <a:tr h="319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Beth McDowell, Director of Planning and Community Development</a:t>
                      </a:r>
                    </a:p>
                  </a:txBody>
                  <a:tcPr marL="68580" marR="68580" marT="0" marB="0" anchor="ctr">
                    <a:lnB w="12700" cmpd="sng">
                      <a:noFill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Westmoreland County</a:t>
                      </a:r>
                    </a:p>
                  </a:txBody>
                  <a:tcPr marL="68580" marR="68580" marT="0" marB="0" anchor="ctr">
                    <a:lnB w="12700" cmpd="sng">
                      <a:noFill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0917204"/>
                  </a:ext>
                </a:extLst>
              </a:tr>
              <a:tr h="319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Darrin Lee, Assistant Planning Director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Westmoreland County </a:t>
                      </a:r>
                    </a:p>
                  </a:txBody>
                  <a:tcPr marL="68580" marR="68580" marT="0" marB="0" anchor="ctr">
                    <a:lnT w="12700" cmpd="sng">
                      <a:noFill/>
                    </a:lnT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870077"/>
                  </a:ext>
                </a:extLst>
              </a:tr>
              <a:tr h="319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 Smith, Chief of Emergency Services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Lancaster County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281069"/>
                  </a:ext>
                </a:extLst>
              </a:tr>
              <a:tr h="319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Bill Farrell, Director of Planning and Land Use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Lancaster County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10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379654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5F1B0F3-8FD1-4B60-8008-E8768EB4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Working Group Committee(2/2)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19E0A64-A537-40F9-B364-9B365D080D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832748"/>
              </p:ext>
            </p:extLst>
          </p:nvPr>
        </p:nvGraphicFramePr>
        <p:xfrm>
          <a:off x="381000" y="1400433"/>
          <a:ext cx="11353800" cy="4695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50908">
                  <a:extLst>
                    <a:ext uri="{9D8B030D-6E8A-4147-A177-3AD203B41FA5}">
                      <a16:colId xmlns:a16="http://schemas.microsoft.com/office/drawing/2014/main" val="403446531"/>
                    </a:ext>
                  </a:extLst>
                </a:gridCol>
                <a:gridCol w="4602892">
                  <a:extLst>
                    <a:ext uri="{9D8B030D-6E8A-4147-A177-3AD203B41FA5}">
                      <a16:colId xmlns:a16="http://schemas.microsoft.com/office/drawing/2014/main" val="2271674477"/>
                    </a:ext>
                  </a:extLst>
                </a:gridCol>
              </a:tblGrid>
              <a:tr h="3130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Names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+mn-lt"/>
                        </a:rPr>
                        <a:t>Organization</a:t>
                      </a:r>
                      <a:endParaRPr lang="en-US" sz="18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7345463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Marshall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Sebra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Planning-Zoning Director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 of Kilmarnock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384362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Susan Cockrell, Town Manager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 of Kilmarnock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033270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Julie Harris, Mayor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 of Irvington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767199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Laurel Taylor, Town Clerk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 of Irvington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345840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Patrick Frere, Town Manager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Town of White Stone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548765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Melinda George, Town Clerk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 of White Stone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213885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India Adams-Jacobs, Town Manager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 of Colonial Beach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44155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Patricia Lewis, Town Manager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 of Montross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514031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Matt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Dalon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Program Manager, Virginia Coastal Resilience Master Plan 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Department of Conservation and Recreation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940453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Mark </a:t>
                      </a: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Killgore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Lead Dam Safety Engineer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Department of Conservation and Recreation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978698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Wendy Howard-Cooper, Director Dam Safety and Floodplain Management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Department of Conservation and Recreation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3638313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Angela Davis, Floodplain Program Planner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Department of Conservation and Recreation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011087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 Bruce, All Hazards Planner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VDEM, Region 5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281069"/>
                  </a:ext>
                </a:extLst>
              </a:tr>
              <a:tr h="3130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Mary Lee, Community Planning Lead</a:t>
                      </a: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FEMA, Region 3</a:t>
                      </a:r>
                      <a:endParaRPr lang="en-US" sz="14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1095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905915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737600" cy="508000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HMP PURPOSE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801A74-6749-4641-A665-F3945F213014}"/>
              </a:ext>
            </a:extLst>
          </p:cNvPr>
          <p:cNvSpPr txBox="1"/>
          <p:nvPr/>
        </p:nvSpPr>
        <p:spPr>
          <a:xfrm>
            <a:off x="0" y="1981200"/>
            <a:ext cx="11277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     </a:t>
            </a:r>
            <a:r>
              <a:rPr lang="en-US" sz="2800" b="1" dirty="0">
                <a:solidFill>
                  <a:srgbClr val="000000"/>
                </a:solidFill>
              </a:rPr>
              <a:t>Today’s workshop will provide stakeholders with: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an overview of hazard mitigation planning </a:t>
            </a:r>
            <a:r>
              <a:rPr lang="en-US" sz="2400" dirty="0">
                <a:solidFill>
                  <a:srgbClr val="000000"/>
                </a:solidFill>
              </a:rPr>
              <a:t>in the Northern Neck PDC</a:t>
            </a:r>
            <a:r>
              <a:rPr lang="en-US" sz="2400" b="0" dirty="0">
                <a:solidFill>
                  <a:srgbClr val="000000"/>
                </a:solidFill>
              </a:rPr>
              <a:t>.</a:t>
            </a:r>
          </a:p>
          <a:p>
            <a:pPr lvl="1"/>
            <a:endParaRPr lang="en-US" sz="2400" b="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a synopsis of the planning project, planning components, and processes.</a:t>
            </a:r>
          </a:p>
          <a:p>
            <a:pPr lvl="1"/>
            <a:endParaRPr lang="en-US" sz="2400" b="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0000"/>
                </a:solidFill>
              </a:rPr>
              <a:t>an understanding of their roles and responsibilities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113846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737600" cy="508000"/>
          </a:xfrm>
        </p:spPr>
        <p:txBody>
          <a:bodyPr/>
          <a:lstStyle/>
          <a:p>
            <a:r>
              <a:rPr lang="en-US" b="1" dirty="0">
                <a:solidFill>
                  <a:schemeClr val="bg1">
                    <a:lumMod val="95000"/>
                  </a:schemeClr>
                </a:solidFill>
              </a:rPr>
              <a:t>HMP Benefits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89E7E-9EBC-44A8-AA53-03A6B6AB1B34}"/>
              </a:ext>
            </a:extLst>
          </p:cNvPr>
          <p:cNvSpPr txBox="1"/>
          <p:nvPr/>
        </p:nvSpPr>
        <p:spPr>
          <a:xfrm>
            <a:off x="-14748" y="1800285"/>
            <a:ext cx="10058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More resilient community.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Reduced risk (Insurance Cost).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Supports participation in NFIP-CRS Program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Support RAFT Efforts to promote community resiliency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Required for hazard mitigation assistance programs.</a:t>
            </a:r>
          </a:p>
          <a:p>
            <a:pPr lvl="1"/>
            <a:endParaRPr lang="en-US" sz="2400" dirty="0">
              <a:solidFill>
                <a:srgbClr val="00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Required for post-disaster FEMA Public Assistance and Hazard Mitigation Grant programs.</a:t>
            </a:r>
          </a:p>
        </p:txBody>
      </p:sp>
    </p:spTree>
    <p:extLst>
      <p:ext uri="{BB962C8B-B14F-4D97-AF65-F5344CB8AC3E}">
        <p14:creationId xmlns:p14="http://schemas.microsoft.com/office/powerpoint/2010/main" val="281938709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9601200" cy="508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Jurisdictional Participation Requirements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id="{6D0E160A-6334-D948-BB3B-324D7EC612DB}"/>
              </a:ext>
            </a:extLst>
          </p:cNvPr>
          <p:cNvSpPr txBox="1">
            <a:spLocks/>
          </p:cNvSpPr>
          <p:nvPr/>
        </p:nvSpPr>
        <p:spPr>
          <a:xfrm>
            <a:off x="1804988" y="1752601"/>
            <a:ext cx="8863012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</a:pPr>
            <a:endParaRPr lang="en-US" b="1" kern="0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ACB569BE-7CB2-8344-BA4B-192C2CD2EE99}"/>
              </a:ext>
            </a:extLst>
          </p:cNvPr>
          <p:cNvSpPr txBox="1">
            <a:spLocks/>
          </p:cNvSpPr>
          <p:nvPr/>
        </p:nvSpPr>
        <p:spPr>
          <a:xfrm>
            <a:off x="389467" y="1981201"/>
            <a:ext cx="10964333" cy="3914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Attendance at regularly scheduled jurisdiction coordination meetings to include all Working Group meetings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A commitment to read plan materials and to participate in the joint planning process.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A commitment to complete tasks and requests in a timely manner.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kern="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kern="0" dirty="0">
                <a:solidFill>
                  <a:srgbClr val="000000"/>
                </a:solidFill>
                <a:latin typeface="Arial" charset="0"/>
                <a:cs typeface="Arial" charset="0"/>
              </a:rPr>
              <a:t>Adopt HMP once approved by VDEM and FEMA</a:t>
            </a:r>
          </a:p>
        </p:txBody>
      </p:sp>
    </p:spTree>
    <p:extLst>
      <p:ext uri="{BB962C8B-B14F-4D97-AF65-F5344CB8AC3E}">
        <p14:creationId xmlns:p14="http://schemas.microsoft.com/office/powerpoint/2010/main" val="1084283159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9D657DB-3D57-4520-90AC-C6E651DF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90800"/>
            <a:ext cx="9067800" cy="1139825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 </a:t>
            </a:r>
            <a:r>
              <a:rPr lang="en-US" b="1" dirty="0">
                <a:solidFill>
                  <a:srgbClr val="000000"/>
                </a:solidFill>
              </a:rPr>
              <a:t>Risk Matrix and Hazards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7485B045-84C3-A61B-E8F2-717AA83ED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2573594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8310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plate">
  <a:themeElements>
    <a:clrScheme name="template 4">
      <a:dk1>
        <a:srgbClr val="4D4D4D"/>
      </a:dk1>
      <a:lt1>
        <a:srgbClr val="FFFFFF"/>
      </a:lt1>
      <a:dk2>
        <a:srgbClr val="4D4D4D"/>
      </a:dk2>
      <a:lt2>
        <a:srgbClr val="336699"/>
      </a:lt2>
      <a:accent1>
        <a:srgbClr val="003366"/>
      </a:accent1>
      <a:accent2>
        <a:srgbClr val="6699FF"/>
      </a:accent2>
      <a:accent3>
        <a:srgbClr val="FFFFFF"/>
      </a:accent3>
      <a:accent4>
        <a:srgbClr val="404040"/>
      </a:accent4>
      <a:accent5>
        <a:srgbClr val="AAADB8"/>
      </a:accent5>
      <a:accent6>
        <a:srgbClr val="5C8AE7"/>
      </a:accent6>
      <a:hlink>
        <a:srgbClr val="CCCCFF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0000"/>
        </a:lt2>
        <a:accent1>
          <a:srgbClr val="6666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5C8AE7"/>
        </a:accent6>
        <a:hlink>
          <a:srgbClr val="99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6600CC"/>
        </a:lt2>
        <a:accent1>
          <a:srgbClr val="51358C"/>
        </a:accent1>
        <a:accent2>
          <a:srgbClr val="3366CC"/>
        </a:accent2>
        <a:accent3>
          <a:srgbClr val="FFFFFF"/>
        </a:accent3>
        <a:accent4>
          <a:srgbClr val="404040"/>
        </a:accent4>
        <a:accent5>
          <a:srgbClr val="B3AEC5"/>
        </a:accent5>
        <a:accent6>
          <a:srgbClr val="2D5CB9"/>
        </a:accent6>
        <a:hlink>
          <a:srgbClr val="CC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36699"/>
        </a:lt2>
        <a:accent1>
          <a:srgbClr val="3333CC"/>
        </a:accent1>
        <a:accent2>
          <a:srgbClr val="3366CC"/>
        </a:accent2>
        <a:accent3>
          <a:srgbClr val="FFFFFF"/>
        </a:accent3>
        <a:accent4>
          <a:srgbClr val="404040"/>
        </a:accent4>
        <a:accent5>
          <a:srgbClr val="ADADE2"/>
        </a:accent5>
        <a:accent6>
          <a:srgbClr val="2D5CB9"/>
        </a:accent6>
        <a:hlink>
          <a:srgbClr val="CC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336699"/>
        </a:lt2>
        <a:accent1>
          <a:srgbClr val="003366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AADB8"/>
        </a:accent5>
        <a:accent6>
          <a:srgbClr val="5C8AE7"/>
        </a:accent6>
        <a:hlink>
          <a:srgbClr val="CCCC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4477</TotalTime>
  <Words>1841</Words>
  <Application>Microsoft Office PowerPoint</Application>
  <PresentationFormat>Widescreen</PresentationFormat>
  <Paragraphs>344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Arial Narrow</vt:lpstr>
      <vt:lpstr>Courier New</vt:lpstr>
      <vt:lpstr>Symbol</vt:lpstr>
      <vt:lpstr>Times New Roman</vt:lpstr>
      <vt:lpstr>Wingdings</vt:lpstr>
      <vt:lpstr>template</vt:lpstr>
      <vt:lpstr>2023 Northern Neck Region Hazard Mitigation Plan Update Public Comment Meeting July 29, 2022</vt:lpstr>
      <vt:lpstr>Today’s Agenda</vt:lpstr>
      <vt:lpstr>Steering Committee</vt:lpstr>
      <vt:lpstr>Working Group Committee(1/2)</vt:lpstr>
      <vt:lpstr>Working Group Committee(2/2)</vt:lpstr>
      <vt:lpstr>HMP PURPOSE</vt:lpstr>
      <vt:lpstr>HMP Benefits</vt:lpstr>
      <vt:lpstr>Jurisdictional Participation Requirements</vt:lpstr>
      <vt:lpstr> Risk Matrix and Hazards</vt:lpstr>
      <vt:lpstr> Northern Neck Planning District Commission  Regional Hazard Mitigation Plan Overview</vt:lpstr>
      <vt:lpstr>Potential Mitigation Projects</vt:lpstr>
      <vt:lpstr>Potential Mitigation Projects</vt:lpstr>
      <vt:lpstr>Elevation</vt:lpstr>
      <vt:lpstr>Mitigation Reconstruction</vt:lpstr>
      <vt:lpstr>Hardening or Retrofitting of Critical Facilities</vt:lpstr>
      <vt:lpstr>Hardening or Retrofitting of Critical Facilities</vt:lpstr>
      <vt:lpstr>Hardening or Retrofitting of Critical Facilities</vt:lpstr>
      <vt:lpstr>Hardening or Retrofitting of Critical Facilities</vt:lpstr>
      <vt:lpstr>Hardening or Retrofitting of Critical Facilities</vt:lpstr>
      <vt:lpstr>Hardening or Retrofitting of Critical Facilities</vt:lpstr>
      <vt:lpstr>Hardening or Retrofitting of Critical Facilities</vt:lpstr>
      <vt:lpstr>Hardening or Retrofitting of Critical Facilities</vt:lpstr>
      <vt:lpstr>Drainage Improvements</vt:lpstr>
      <vt:lpstr>Wet Flood Proofing</vt:lpstr>
      <vt:lpstr>Dry Flood Proofing</vt:lpstr>
      <vt:lpstr>Dry Flood Proofing</vt:lpstr>
      <vt:lpstr>Community Shelters?</vt:lpstr>
      <vt:lpstr>Shelter in Place Areas</vt:lpstr>
      <vt:lpstr>Hazard Mitigation</vt:lpstr>
      <vt:lpstr>NEXT STEPS</vt:lpstr>
      <vt:lpstr>Next Steps</vt:lpstr>
      <vt:lpstr>General Schedule</vt:lpstr>
      <vt:lpstr>PowerPoint Presentation</vt:lpstr>
      <vt:lpstr>Time-Line</vt:lpstr>
      <vt:lpstr>Time-Line</vt:lpstr>
      <vt:lpstr>Upcoming Meetings</vt:lpstr>
      <vt:lpstr>Questions and Comments</vt:lpstr>
      <vt:lpstr>Contacts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Adam</dc:creator>
  <cp:lastModifiedBy>jerrymontross@gmail.com</cp:lastModifiedBy>
  <cp:revision>267</cp:revision>
  <dcterms:created xsi:type="dcterms:W3CDTF">2009-10-14T02:32:39Z</dcterms:created>
  <dcterms:modified xsi:type="dcterms:W3CDTF">2022-07-29T10:03:02Z</dcterms:modified>
</cp:coreProperties>
</file>