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9" r:id="rId3"/>
    <p:sldId id="296" r:id="rId4"/>
    <p:sldId id="313" r:id="rId5"/>
    <p:sldId id="269" r:id="rId6"/>
    <p:sldId id="332" r:id="rId7"/>
    <p:sldId id="293" r:id="rId8"/>
    <p:sldId id="315" r:id="rId9"/>
    <p:sldId id="311" r:id="rId10"/>
    <p:sldId id="314" r:id="rId11"/>
    <p:sldId id="266" r:id="rId12"/>
    <p:sldId id="333" r:id="rId13"/>
    <p:sldId id="294" r:id="rId14"/>
    <p:sldId id="298" r:id="rId15"/>
    <p:sldId id="325" r:id="rId16"/>
    <p:sldId id="327" r:id="rId17"/>
    <p:sldId id="261" r:id="rId18"/>
    <p:sldId id="265" r:id="rId19"/>
    <p:sldId id="334" r:id="rId20"/>
    <p:sldId id="295" r:id="rId21"/>
    <p:sldId id="299" r:id="rId22"/>
    <p:sldId id="316" r:id="rId23"/>
    <p:sldId id="335" r:id="rId24"/>
    <p:sldId id="336" r:id="rId25"/>
    <p:sldId id="337" r:id="rId26"/>
    <p:sldId id="338" r:id="rId27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4DC9D6-A92D-D789-4BB7-D2B776D137E4}" name="Will Cockrell" initials="WC" userId="S::w.cockrell@epr-pc.com::0bb20123-e372-4d0d-9a2c-d593b88329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8" autoAdjust="0"/>
    <p:restoredTop sz="86287" autoAdjust="0"/>
  </p:normalViewPr>
  <p:slideViewPr>
    <p:cSldViewPr snapToGrid="0" showGuides="1">
      <p:cViewPr varScale="1">
        <p:scale>
          <a:sx n="96" d="100"/>
          <a:sy n="96" d="100"/>
        </p:scale>
        <p:origin x="1200" y="16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28" y="96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25.83.166.237\Server%20Data\Alan\Irvington\Irvington%20Scans%20+%20Data\charts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
</file>

<file path=ppt/charts/_rels/chart3.xml.rels><?xml version="1.0" encoding="UTF-8" standalone="yes"?>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25.83.166.237\Server%20Data\Alan\Irvington\Irvington%20Scans%20+%20Data\charts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25.83.166.237\Server%20Data\Alan\Irvington\Irvington%20Scans%20+%20Data\charts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
</file>

<file path=ppt/charts/_rels/chart8.xml.rels><?xml version="1.0" encoding="UTF-8" standalone="yes"?>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A1-4FC4-A8FA-873823C348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0A1-4FC4-A8FA-873823C348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0A1-4FC4-A8FA-873823C3485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0A1-4FC4-A8FA-873823C3485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0A1-4FC4-A8FA-873823C348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1A55590-C8DE-4925-915D-CAEA2972010B}" type="VALUE">
                      <a:rPr lang="en-US" smtClean="0"/>
                      <a:pPr/>
                      <a:t>[VALUE]</a:t>
                    </a:fld>
                    <a:r>
                      <a:rPr lang="en-US"/>
                      <a:t> (47%)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A1-4FC4-A8FA-873823C348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9154DD-DA2A-4CC6-9011-1DD103F1A2B7}" type="VALUE">
                      <a:rPr lang="en-US" smtClean="0"/>
                      <a:pPr/>
                      <a:t>[VALUE]</a:t>
                    </a:fld>
                    <a:r>
                      <a:rPr lang="en-US"/>
                      <a:t> (39%)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A1-4FC4-A8FA-873823C3485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0007A13-33CD-4D71-8F3C-A9818D8F0D6D}" type="VALUE">
                      <a:rPr lang="en-US" smtClean="0"/>
                      <a:pPr/>
                      <a:t>[VALUE]</a:t>
                    </a:fld>
                    <a:r>
                      <a:rPr lang="en-US"/>
                      <a:t> (19%)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A1-4FC4-A8FA-873823C348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ED4A760-16D2-445A-9615-AE5B7D1B1AAC}" type="VALUE">
                      <a:rPr lang="en-US" smtClean="0"/>
                      <a:pPr/>
                      <a:t>[VALUE]</a:t>
                    </a:fld>
                    <a:r>
                      <a:rPr lang="en-US"/>
                      <a:t> (12%)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0A1-4FC4-A8FA-873823C348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Sheet1!$A$82:$A$86</c:f>
              <c:strCache>
                <c:ptCount val="5"/>
                <c:pt idx="0">
                  <c:v>The Town does not need to invest in a public sewer system at this time</c:v>
                </c:pt>
                <c:pt idx="1">
                  <c:v>I would be willing to pay a one-time cost (estimated at a minimum of $12,000) to connect to sewer service [there would be no requirement to connect]</c:v>
                </c:pt>
                <c:pt idx="2">
                  <c:v>I have experienced difficulties with my septic system that required repair or service in the last 5 years</c:v>
                </c:pt>
                <c:pt idx="3">
                  <c:v>Wet or rainy weather sometimes causes issues with my septic system</c:v>
                </c:pt>
                <c:pt idx="4">
                  <c:v>No response</c:v>
                </c:pt>
              </c:strCache>
            </c:strRef>
          </c:cat>
          <c:val>
            <c:numRef>
              <c:f>Sheet1!$B$82:$B$86</c:f>
              <c:numCache>
                <c:formatCode>General</c:formatCode>
                <c:ptCount val="5"/>
                <c:pt idx="0">
                  <c:v>181</c:v>
                </c:pt>
                <c:pt idx="1">
                  <c:v>149</c:v>
                </c:pt>
                <c:pt idx="2">
                  <c:v>73</c:v>
                </c:pt>
                <c:pt idx="3">
                  <c:v>46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A1-4FC4-A8FA-873823C3485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987919999"/>
        <c:axId val="1987922495"/>
      </c:barChart>
      <c:catAx>
        <c:axId val="198791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922495"/>
        <c:crosses val="autoZero"/>
        <c:auto val="1"/>
        <c:lblAlgn val="ctr"/>
        <c:lblOffset val="100"/>
        <c:noMultiLvlLbl val="0"/>
      </c:catAx>
      <c:valAx>
        <c:axId val="19879224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87919999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~60% </a:t>
            </a:r>
            <a:r>
              <a:rPr lang="en-US" sz="1800" dirty="0">
                <a:effectLst/>
                <a:latin typeface="Franklin Gothic Book" panose="020B0503020102020204" pitchFamily="34" charset="0"/>
              </a:rPr>
              <a:t>of</a:t>
            </a:r>
            <a:r>
              <a:rPr lang="en-US" sz="1800" b="1" dirty="0">
                <a:effectLst/>
                <a:latin typeface="Franklin Gothic Book" panose="020B0503020102020204" pitchFamily="34" charset="0"/>
              </a:rPr>
              <a:t> </a:t>
            </a:r>
            <a:r>
              <a:rPr lang="en-US" sz="1800" dirty="0">
                <a:effectLst/>
                <a:latin typeface="Franklin Gothic Book" panose="020B0503020102020204" pitchFamily="34" charset="0"/>
              </a:rPr>
              <a:t>residences have waterfront access</a:t>
            </a:r>
            <a:endParaRPr lang="en-US" dirty="0">
              <a:effectLst/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~38%</a:t>
            </a:r>
            <a:r>
              <a:rPr lang="en-US" sz="1800" dirty="0">
                <a:effectLst/>
                <a:latin typeface="Franklin Gothic Book" panose="020B0503020102020204" pitchFamily="34" charset="0"/>
              </a:rPr>
              <a:t> of residences do not have waterfront access</a:t>
            </a:r>
            <a:endParaRPr lang="en-US" dirty="0">
              <a:effectLst/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~2% </a:t>
            </a:r>
            <a:r>
              <a:rPr lang="en-US" sz="1800" dirty="0">
                <a:effectLst/>
                <a:latin typeface="Franklin Gothic Book" panose="020B0503020102020204" pitchFamily="34" charset="0"/>
              </a:rPr>
              <a:t>have access to the creek</a:t>
            </a:r>
            <a:endParaRPr lang="en-US" dirty="0">
              <a:effectLst/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9-4452-BF2E-861BF758CA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9-4452-BF2E-861BF758CA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9-4452-BF2E-861BF758CA01}"/>
              </c:ext>
            </c:extLst>
          </c:dPt>
          <c:cat>
            <c:strRef>
              <c:f>Sheet1!$A$2:$A$4</c:f>
              <c:strCache>
                <c:ptCount val="3"/>
                <c:pt idx="0">
                  <c:v>Waterfront Access</c:v>
                </c:pt>
                <c:pt idx="1">
                  <c:v>No Waterfront Access</c:v>
                </c:pt>
                <c:pt idx="2">
                  <c:v>Creek Access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211</c:v>
                </c:pt>
                <c:pt idx="1">
                  <c:v>135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2-4316-A288-C4EB94965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68-481C-9A8C-A715F54F0C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68-481C-9A8C-A715F54F0C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B68-481C-9A8C-A715F54F0C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B68-481C-9A8C-A715F54F0C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B68-481C-9A8C-A715F54F0C6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B68-481C-9A8C-A715F54F0C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408D2DA-74FB-432F-90DE-E2FC62847ED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(46%)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68-481C-9A8C-A715F54F0C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2C8CE70-354D-4CE9-9DE0-C4F2CD962941}" type="VALUE">
                      <a:rPr lang="en-US" smtClean="0"/>
                      <a:pPr/>
                      <a:t>[VALUE]</a:t>
                    </a:fld>
                    <a:r>
                      <a:rPr lang="en-US"/>
                      <a:t> (40%)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68-481C-9A8C-A715F54F0C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0B30AD-7E63-4C47-BB18-140226CA6179}" type="VALUE">
                      <a:rPr lang="en-US" smtClean="0"/>
                      <a:pPr/>
                      <a:t>[VALUE]</a:t>
                    </a:fld>
                    <a:r>
                      <a:rPr lang="en-US"/>
                      <a:t> (37%)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68-481C-9A8C-A715F54F0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Sheet1!$A$65:$A$70</c:f>
              <c:strCache>
                <c:ptCount val="6"/>
                <c:pt idx="0">
                  <c:v>I see no need to acquire waterfront property beyond what is currently available</c:v>
                </c:pt>
                <c:pt idx="1">
                  <c:v>I would like for the Town to acquire waterfront property for boat/kayak access</c:v>
                </c:pt>
                <c:pt idx="2">
                  <c:v>I would like for the Town to acquire waterfront property for a park or gathering space</c:v>
                </c:pt>
                <c:pt idx="3">
                  <c:v>I would like for the Town to acquire waterfront property for a fishing dock</c:v>
                </c:pt>
                <c:pt idx="4">
                  <c:v>I would like for the Town to acquire waterfront property for swimming</c:v>
                </c:pt>
                <c:pt idx="5">
                  <c:v>No response</c:v>
                </c:pt>
              </c:strCache>
            </c:strRef>
          </c:cat>
          <c:val>
            <c:numRef>
              <c:f>Sheet1!$B$65:$B$70</c:f>
              <c:numCache>
                <c:formatCode>General</c:formatCode>
                <c:ptCount val="6"/>
                <c:pt idx="0">
                  <c:v>175</c:v>
                </c:pt>
                <c:pt idx="1">
                  <c:v>154</c:v>
                </c:pt>
                <c:pt idx="2">
                  <c:v>141</c:v>
                </c:pt>
                <c:pt idx="3">
                  <c:v>72</c:v>
                </c:pt>
                <c:pt idx="4">
                  <c:v>64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68-481C-9A8C-A715F54F0C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987884223"/>
        <c:axId val="1987888383"/>
      </c:barChart>
      <c:catAx>
        <c:axId val="1987884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87888383"/>
        <c:crosses val="autoZero"/>
        <c:auto val="1"/>
        <c:lblAlgn val="ctr"/>
        <c:lblOffset val="100"/>
        <c:noMultiLvlLbl val="0"/>
      </c:catAx>
      <c:valAx>
        <c:axId val="19878883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87884223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~524</a:t>
            </a:r>
            <a:r>
              <a:rPr lang="en-US" sz="1800" b="1" baseline="0" dirty="0">
                <a:effectLst/>
                <a:latin typeface="Franklin Gothic Book" panose="020B0503020102020204" pitchFamily="34" charset="0"/>
              </a:rPr>
              <a:t> acres </a:t>
            </a:r>
            <a:r>
              <a:rPr lang="en-US" sz="1800" b="0" baseline="0" dirty="0">
                <a:effectLst/>
                <a:latin typeface="Franklin Gothic Book" panose="020B0503020102020204" pitchFamily="34" charset="0"/>
              </a:rPr>
              <a:t>are developed (at least one building on property)</a:t>
            </a:r>
            <a:endParaRPr lang="en-US" dirty="0">
              <a:effectLst/>
              <a:latin typeface="Franklin Gothic Book" panose="020B0503020102020204" pitchFamily="34" charset="0"/>
            </a:endParaRPr>
          </a:p>
          <a:p>
            <a:pPr>
              <a:defRPr>
                <a:latin typeface="Franklin Gothic Book" panose="020B0503020102020204" pitchFamily="34" charset="0"/>
              </a:defRPr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~353 acres </a:t>
            </a:r>
            <a:r>
              <a:rPr lang="en-US" sz="1800" dirty="0">
                <a:effectLst/>
                <a:latin typeface="Franklin Gothic Book" panose="020B0503020102020204" pitchFamily="34" charset="0"/>
              </a:rPr>
              <a:t>are undeveloped (no</a:t>
            </a:r>
            <a:r>
              <a:rPr lang="en-US" sz="1800" baseline="0" dirty="0">
                <a:effectLst/>
                <a:latin typeface="Franklin Gothic Book" panose="020B0503020102020204" pitchFamily="34" charset="0"/>
              </a:rPr>
              <a:t> buildings on property)</a:t>
            </a:r>
            <a:endParaRPr lang="en-US" dirty="0">
              <a:effectLst/>
              <a:latin typeface="Franklin Gothic Book" panose="020B0503020102020204" pitchFamily="34" charset="0"/>
            </a:endParaRPr>
          </a:p>
          <a:p>
            <a:pPr>
              <a:defRPr>
                <a:latin typeface="Franklin Gothic Book" panose="020B0503020102020204" pitchFamily="34" charset="0"/>
              </a:defRPr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~50</a:t>
            </a:r>
            <a:r>
              <a:rPr lang="en-US" sz="1800" b="1" baseline="0" dirty="0">
                <a:effectLst/>
                <a:latin typeface="Franklin Gothic Book" panose="020B0503020102020204" pitchFamily="34" charset="0"/>
              </a:rPr>
              <a:t> acres </a:t>
            </a:r>
            <a:r>
              <a:rPr lang="en-US" sz="1800" baseline="0" dirty="0">
                <a:effectLst/>
                <a:latin typeface="Franklin Gothic Book" panose="020B0503020102020204" pitchFamily="34" charset="0"/>
              </a:rPr>
              <a:t>are “underdeveloped” (high land-to-building ratio)</a:t>
            </a:r>
            <a:endParaRPr lang="en-US" dirty="0">
              <a:effectLst/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3-4E70-BE93-18AD914E8C76}"/>
              </c:ext>
            </c:extLst>
          </c:dPt>
          <c:dPt>
            <c:idx val="1"/>
            <c:bubble3D val="0"/>
            <c:spPr>
              <a:solidFill>
                <a:srgbClr val="CC04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43-4E70-BE93-18AD914E8C7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3-4E70-BE93-18AD914E8C76}"/>
              </c:ext>
            </c:extLst>
          </c:dPt>
          <c:cat>
            <c:strRef>
              <c:f>Sheet1!$A$2:$A$4</c:f>
              <c:strCache>
                <c:ptCount val="3"/>
                <c:pt idx="0">
                  <c:v>Undeveloped Parcels</c:v>
                </c:pt>
                <c:pt idx="1">
                  <c:v>Underdeveloped Parcels</c:v>
                </c:pt>
                <c:pt idx="2">
                  <c:v>Developed Parcels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186</c:v>
                </c:pt>
                <c:pt idx="1">
                  <c:v>4</c:v>
                </c:pt>
                <c:pt idx="2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3-4E70-BE93-18AD914E8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E0-4AFA-92F3-8A0FD444B51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E0-4AFA-92F3-8A0FD444B51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1E0-4AFA-92F3-8A0FD444B51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B19F7B7-D7DF-4A1F-8E3A-E3268A16BE54}" type="VALUE">
                      <a:rPr lang="en-US" smtClean="0"/>
                      <a:pPr/>
                      <a:t>[VALUE]</a:t>
                    </a:fld>
                    <a:r>
                      <a:rPr lang="en-US"/>
                      <a:t> (60%)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9699680931673"/>
                      <c:h val="5.02333698699058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DD9-43E8-A177-5EB46697CA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5A0FD5-2C13-4159-8C48-4572D446D14D}" type="VALUE">
                      <a:rPr lang="en-US" smtClean="0"/>
                      <a:pPr/>
                      <a:t>[VALUE]</a:t>
                    </a:fld>
                    <a:r>
                      <a:rPr lang="en-US"/>
                      <a:t> (54%)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885045795014359E-2"/>
                      <c:h val="5.02333698699058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DD9-43E8-A177-5EB46697CA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6774A24-4605-497D-8F81-77DD2E0DE4BF}" type="VALUE">
                      <a:rPr lang="en-US" smtClean="0"/>
                      <a:pPr/>
                      <a:t>[VALUE]</a:t>
                    </a:fld>
                    <a:r>
                      <a:rPr lang="en-US"/>
                      <a:t> (35%)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0-4AFA-92F3-8A0FD444B5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Sheet1!$A$24:$A$28</c:f>
              <c:strCache>
                <c:ptCount val="5"/>
                <c:pt idx="0">
                  <c:v>I would support new businesses and restaurants in Town that fit with Irvington’s character</c:v>
                </c:pt>
                <c:pt idx="1">
                  <c:v>I would support new homes in Town that fit with Irvington’s character</c:v>
                </c:pt>
                <c:pt idx="2">
                  <c:v>I would prefer the town remain as it is, with limited additional residential and commercial development</c:v>
                </c:pt>
                <c:pt idx="3">
                  <c:v>I am unsure about increased residential or business development in Town</c:v>
                </c:pt>
                <c:pt idx="4">
                  <c:v>No response</c:v>
                </c:pt>
              </c:strCache>
            </c:strRef>
          </c:cat>
          <c:val>
            <c:numRef>
              <c:f>Sheet1!$B$24:$B$28</c:f>
              <c:numCache>
                <c:formatCode>General</c:formatCode>
                <c:ptCount val="5"/>
                <c:pt idx="0">
                  <c:v>231</c:v>
                </c:pt>
                <c:pt idx="1">
                  <c:v>206</c:v>
                </c:pt>
                <c:pt idx="2">
                  <c:v>132</c:v>
                </c:pt>
                <c:pt idx="3">
                  <c:v>22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E0-4AFA-92F3-8A0FD444B51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937423215"/>
        <c:axId val="937421551"/>
      </c:barChart>
      <c:catAx>
        <c:axId val="937423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37421551"/>
        <c:crosses val="autoZero"/>
        <c:auto val="1"/>
        <c:lblAlgn val="ctr"/>
        <c:lblOffset val="100"/>
        <c:noMultiLvlLbl val="0"/>
      </c:catAx>
      <c:valAx>
        <c:axId val="9374215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37423215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E3-45BB-8C2E-72FE4D78251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E3-45BB-8C2E-72FE4D78251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6E3-45BB-8C2E-72FE4D78251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6E3-45BB-8C2E-72FE4D78251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6E3-45BB-8C2E-72FE4D7825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58E493-5D0B-4863-BB50-6FDA6D8C5D97}" type="VALUE">
                      <a:rPr lang="en-US" smtClean="0"/>
                      <a:pPr/>
                      <a:t>[VALUE]</a:t>
                    </a:fld>
                    <a:r>
                      <a:rPr lang="en-US"/>
                      <a:t> (64%)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3-45BB-8C2E-72FE4D7825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3AA564-E5A7-44CD-9309-7D4476912595}" type="VALUE">
                      <a:rPr lang="en-US" smtClean="0"/>
                      <a:pPr/>
                      <a:t>[VALUE]</a:t>
                    </a:fld>
                    <a:r>
                      <a:rPr lang="en-US"/>
                      <a:t> (35%)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3-45BB-8C2E-72FE4D782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Sheet1!$A$53:$A$57</c:f>
              <c:strCache>
                <c:ptCount val="5"/>
                <c:pt idx="0">
                  <c:v>I would prefer to keep our town’s housing types as they are now</c:v>
                </c:pt>
                <c:pt idx="1">
                  <c:v>I would like to see more smaller/starter/retirement homes that match the town’s character</c:v>
                </c:pt>
                <c:pt idx="2">
                  <c:v>I would like to see more apartments in Town</c:v>
                </c:pt>
                <c:pt idx="3">
                  <c:v>I would like to see more duplexes in Town</c:v>
                </c:pt>
                <c:pt idx="4">
                  <c:v>No response</c:v>
                </c:pt>
              </c:strCache>
            </c:strRef>
          </c:cat>
          <c:val>
            <c:numRef>
              <c:f>Sheet1!$B$53:$B$57</c:f>
              <c:numCache>
                <c:formatCode>General</c:formatCode>
                <c:ptCount val="5"/>
                <c:pt idx="0">
                  <c:v>244</c:v>
                </c:pt>
                <c:pt idx="1">
                  <c:v>134</c:v>
                </c:pt>
                <c:pt idx="2">
                  <c:v>24</c:v>
                </c:pt>
                <c:pt idx="3">
                  <c:v>24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E3-45BB-8C2E-72FE4D78251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117818927"/>
        <c:axId val="1117821007"/>
      </c:barChart>
      <c:catAx>
        <c:axId val="11178189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17821007"/>
        <c:crosses val="autoZero"/>
        <c:auto val="1"/>
        <c:lblAlgn val="ctr"/>
        <c:lblOffset val="100"/>
        <c:noMultiLvlLbl val="0"/>
      </c:catAx>
      <c:valAx>
        <c:axId val="11178210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17818927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E8881218-80C5-4825-AF11-DA9AC56675DF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822EBF5D-D615-44A7-B9F4-8554EFE75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2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1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23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EBF5D-D615-44A7-B9F4-8554EFE75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433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EBF5D-D615-44A7-B9F4-8554EFE75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04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8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1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8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Council has authorized a feasibility study – also refer people to the presentation (on the town website)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4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9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“Opinions on Sewer Services”: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 people selected both “I have experienced difficulties with my septic system that required repair…” and “The Town does not need to invest in a public sewer at this time”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person selected both “Wet or rainy weather sometimes causes issues with my septic system” and “The Town does not need to invest in a public sewer at this time”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marR="0" lvl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one selected “I have experienced difficulties…”, “Wet or rainy weather…”, and “The Town does not need to invest…”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EBF5D-D615-44A7-B9F4-8554EFE75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1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BF5D-D615-44A7-B9F4-8554EFE75F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112 people selected both “I would like for the Town to acquire waterfront property for boat/kayak access” and “I would like for the Town to acquire waterfront property for a park or gathering space”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EBF5D-D615-44A7-B9F4-8554EFE75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067A-D09F-0B40-CB8A-D131C9C34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BC7E5-4AF1-E833-FD7E-EBD5161D9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F402-A21A-15EA-23CB-86086F2D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22DC-5AA6-489C-998B-6AF663BB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35F5-C847-846A-1025-EDC657B0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C9DC-FDA7-5169-3DBE-5BDD23A4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1DF6A-084E-3DB8-991D-F303A626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B0FC-C641-BB95-8350-2082438E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AA6D4-8C9D-EEA3-EAA1-F7F25882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2C99-7507-6A1C-0B16-A75E9D3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EEBE5-BDCE-A36D-7384-D931C998A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A2CF1-DEF3-AA13-338A-766604F29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A2D7A-3809-5B84-F0EB-4B1C7E4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316FA-C4E7-F7CB-9033-597A0EE4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B6CE1-C7D8-B253-3A61-18820298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9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3B6B-9E26-5C0A-4F36-AD130C82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1FD1-48BE-3FB6-1B70-6964A50B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1BC8-2A23-A60F-C4BF-AE9AF550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F91B9-197C-6219-24A2-A0997039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292E-DD0D-9F35-32CD-86AFDC89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AE09-8D13-42A7-DE7B-C5239BA0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03CE4-CE78-2A16-EDA7-64F41885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2C8DD-E602-6212-9B1A-E92BC40B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EC63F-15A4-F0F8-1197-B14D03A5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C88F9-6F71-D3A8-D96E-59D48F05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F1F6-D9A4-5CFB-AB21-8ED8638A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8EEF-7663-29F7-212D-4F66EA602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E654A-C515-DDCA-3B83-45E682ED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AEB1F-2815-D935-AB25-FFFB7D8F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D9A17-3A59-978B-BD4C-C4C578E8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24CAE-D660-C154-A2A6-27F39F29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90EB-2282-B248-F1E8-1CC68890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1E20E-222F-6B65-6B67-DE8BB3177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C4EBB-13D3-CFF4-FB2B-053C3CC15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E16D8-9C7B-A1CF-C535-6C76BC5E0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EE4B8-4471-D813-8406-EF72739FA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3DDA05-D3A3-63F1-0161-1DBB85A1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B8488-DF3A-3D2B-622D-38B399AE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62C29-CDCF-4B1E-CA93-DB3952EB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E5BE-A2DC-A058-4D1A-CF60D619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DF603-DABA-5BC0-FA36-029CA62D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ED974-B866-2B15-C5E9-44376EB1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01EAA-017E-740D-61CA-1ED8D9E7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5C26E-880A-3254-A3A7-71D2F6FD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3E5A1-E71E-0D0C-06EB-439FE7E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17FA2-DFF5-032B-AB3A-7DCE9399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7DCC-1AEE-47F1-A066-00A9B176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01F4-6AD3-6C0A-D63E-EC1F44A3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20CF-939D-37A1-5B80-F169F3D56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89B8B-D2DD-E5F1-D0E7-65E7A811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55A7D-657B-54A9-5CD3-F0F11D09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53148-B915-8C44-C8F9-E8F1D597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0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73F1-3C00-DC8E-C41F-5FC141D0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B625F-DC86-6F5D-E1F6-158F65A8C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6A2DC-DF2B-D206-C908-7679023A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888C-1FE0-96B4-01A0-20E34ABD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1325A-A37D-5448-C7A1-2B4BF657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CDF31-B8D5-F1AB-62B0-7718E92B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EFAD8-BD61-3F89-2377-B988294A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8E3A6-8A14-DB9F-C9D3-5FEDB538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589D0-1D43-C2E1-431B-313129143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A0DA-C0D6-48AE-9E65-79A579A22FD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7182-13E9-D201-9372-2F9D41D8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6B41-4EE4-F7E5-1EC8-C2D8D5304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637C-A09D-4D20-9EB4-876BC31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38FF6-7876-69B2-70FB-FE2178BE5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r="1058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569A1-B288-A9FB-92B1-911495DE3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582794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Town of Irvington Stakeholder Meeting Results &amp;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FC575-AEB4-522A-5D89-882771362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Prepared by EPR, P.C. for the Town of Irvington</a:t>
            </a:r>
          </a:p>
          <a:p>
            <a:pPr algn="r"/>
            <a:r>
              <a:rPr lang="en-US" sz="2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March 23, 2023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5EAF97B-2EA5-2D82-F023-84BD6952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08" y="6001049"/>
            <a:ext cx="2670758" cy="7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Existing Private Waterfront Access in Irvington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592199-A735-5D36-B237-F3EACDD24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102058"/>
              </p:ext>
            </p:extLst>
          </p:nvPr>
        </p:nvGraphicFramePr>
        <p:xfrm>
          <a:off x="4037826" y="586856"/>
          <a:ext cx="8151126" cy="575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D32D3D-553E-BD90-31A3-6D7AD3C6793D}"/>
              </a:ext>
            </a:extLst>
          </p:cNvPr>
          <p:cNvSpPr txBox="1"/>
          <p:nvPr/>
        </p:nvSpPr>
        <p:spPr>
          <a:xfrm>
            <a:off x="4388243" y="6447571"/>
            <a:ext cx="745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Franklin Gothic Book" panose="020B0503020102020204" pitchFamily="34" charset="0"/>
              </a:rPr>
              <a:t>Note: this is an estimate based on analysis of aerial imagery.</a:t>
            </a:r>
          </a:p>
        </p:txBody>
      </p:sp>
    </p:spTree>
    <p:extLst>
      <p:ext uri="{BB962C8B-B14F-4D97-AF65-F5344CB8AC3E}">
        <p14:creationId xmlns:p14="http://schemas.microsoft.com/office/powerpoint/2010/main" val="104945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b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2022 Community Survey Results</a:t>
            </a:r>
            <a:br>
              <a:rPr lang="en-US" sz="31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Opinions on the waterfront and public water access </a:t>
            </a:r>
            <a:r>
              <a:rPr lang="en-US" sz="3100" i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(check all that apply)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2FCE7-274E-ADFA-90D1-8BB941B3220B}"/>
              </a:ext>
            </a:extLst>
          </p:cNvPr>
          <p:cNvSpPr txBox="1"/>
          <p:nvPr/>
        </p:nvSpPr>
        <p:spPr>
          <a:xfrm>
            <a:off x="38099" y="6506941"/>
            <a:ext cx="678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Percentages of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total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responses. Respondents could select multiple options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2D24A23-D65B-082C-DC97-D66947100E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595284"/>
              </p:ext>
            </p:extLst>
          </p:nvPr>
        </p:nvGraphicFramePr>
        <p:xfrm>
          <a:off x="244929" y="1709057"/>
          <a:ext cx="11636828" cy="479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C35550-C06B-F66D-B401-E1C1083B5691}"/>
              </a:ext>
            </a:extLst>
          </p:cNvPr>
          <p:cNvSpPr/>
          <p:nvPr/>
        </p:nvSpPr>
        <p:spPr>
          <a:xfrm>
            <a:off x="244929" y="2639719"/>
            <a:ext cx="10842171" cy="1328124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D938FD-F209-4260-CC05-CD19D197AEAE}"/>
              </a:ext>
            </a:extLst>
          </p:cNvPr>
          <p:cNvSpPr/>
          <p:nvPr/>
        </p:nvSpPr>
        <p:spPr>
          <a:xfrm>
            <a:off x="244929" y="1932181"/>
            <a:ext cx="10842171" cy="484414"/>
          </a:xfrm>
          <a:prstGeom prst="roundRect">
            <a:avLst/>
          </a:prstGeom>
          <a:noFill/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E63FFF-1212-8D0D-F057-7449A920E10D}"/>
              </a:ext>
            </a:extLst>
          </p:cNvPr>
          <p:cNvCxnSpPr>
            <a:cxnSpLocks/>
          </p:cNvCxnSpPr>
          <p:nvPr/>
        </p:nvCxnSpPr>
        <p:spPr>
          <a:xfrm>
            <a:off x="11369910" y="1814286"/>
            <a:ext cx="0" cy="452696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346F53-93B6-1A7C-AF15-CFD77BDF0EF3}"/>
              </a:ext>
            </a:extLst>
          </p:cNvPr>
          <p:cNvSpPr txBox="1"/>
          <p:nvPr/>
        </p:nvSpPr>
        <p:spPr>
          <a:xfrm>
            <a:off x="10972580" y="63258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5325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366808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Waterfront Access: </a:t>
            </a:r>
            <a:b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2023 Stakeholder Meeting Responses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27161D-7B1A-850F-AFF0-B84C6680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322091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Gaskins proper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 is sufficient. If it were to change hands, the Town should pursue a right of first refusal.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would be nice to have 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amenities like a fishing pier, small waterfront park, a restaurant with waterfront access, a place to put small craft in the water, etc., but it’s not a priority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There’s enough public water access in the area already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water access in town would attract too many people and unwanted traffic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need for more information about cost, feasibility, purpose, etc. before forming a strong opinion either way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ACBE379-1F5B-151B-F6AD-B57FCFC5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27075"/>
              </p:ext>
            </p:extLst>
          </p:nvPr>
        </p:nvGraphicFramePr>
        <p:xfrm>
          <a:off x="4328391" y="291632"/>
          <a:ext cx="7454900" cy="112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7101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10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3d house and several white 3d houses">
            <a:extLst>
              <a:ext uri="{FF2B5EF4-FFF2-40B4-BE49-F238E27FC236}">
                <a16:creationId xmlns:a16="http://schemas.microsoft.com/office/drawing/2014/main" id="{6A01EEB4-9DC8-BA9C-EAC2-3C93F47D4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78D93-63B9-71F5-FF52-9CFD2E28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Residential Development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Existing Housing &amp; Developable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5468-FCD4-3030-6BAA-DE2CB39B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2020 Census, there are currently 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~</a:t>
            </a:r>
            <a:r>
              <a:rPr lang="en-US" sz="24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368 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units in Irvington: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246 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are occupied full-time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122 </a:t>
            </a: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units are “</a:t>
            </a:r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vacant” or occupied seasonally</a:t>
            </a:r>
            <a:endParaRPr lang="en-US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5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Map of Developed, Undeveloped, &amp; Underdeveloped 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D6CFC-6792-3F31-4CBA-1EE3CE51B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7826" y="372328"/>
            <a:ext cx="8151126" cy="6113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C3F4B-A2FD-DA10-FEC4-16625D2C36F0}"/>
              </a:ext>
            </a:extLst>
          </p:cNvPr>
          <p:cNvSpPr txBox="1"/>
          <p:nvPr/>
        </p:nvSpPr>
        <p:spPr>
          <a:xfrm>
            <a:off x="4374573" y="6354749"/>
            <a:ext cx="745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Franklin Gothic Book" panose="020B0503020102020204" pitchFamily="34" charset="0"/>
              </a:rPr>
              <a:t>Note: this is an estimate based on analysis of aerial imagery.</a:t>
            </a:r>
          </a:p>
        </p:txBody>
      </p:sp>
    </p:spTree>
    <p:extLst>
      <p:ext uri="{BB962C8B-B14F-4D97-AF65-F5344CB8AC3E}">
        <p14:creationId xmlns:p14="http://schemas.microsoft.com/office/powerpoint/2010/main" val="195568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Estimated Developable Land Acreage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ABBE82-AE14-B66B-B664-72DB218BB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409619"/>
              </p:ext>
            </p:extLst>
          </p:nvPr>
        </p:nvGraphicFramePr>
        <p:xfrm>
          <a:off x="4037826" y="329713"/>
          <a:ext cx="8151125" cy="619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8A2967-8588-E5A4-0E5B-53111B6BADEE}"/>
              </a:ext>
            </a:extLst>
          </p:cNvPr>
          <p:cNvSpPr txBox="1"/>
          <p:nvPr/>
        </p:nvSpPr>
        <p:spPr>
          <a:xfrm>
            <a:off x="4388243" y="6447571"/>
            <a:ext cx="745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Franklin Gothic Book" panose="020B0503020102020204" pitchFamily="34" charset="0"/>
              </a:rPr>
              <a:t>Note: this is an estimate based on analysis of aerial imagery.</a:t>
            </a:r>
          </a:p>
        </p:txBody>
      </p:sp>
    </p:spTree>
    <p:extLst>
      <p:ext uri="{BB962C8B-B14F-4D97-AF65-F5344CB8AC3E}">
        <p14:creationId xmlns:p14="http://schemas.microsoft.com/office/powerpoint/2010/main" val="89537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2022 Community Survey Results</a:t>
            </a:r>
            <a:b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Opinions on </a:t>
            </a:r>
            <a:r>
              <a:rPr lang="en-US" sz="28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N</a:t>
            </a:r>
            <a: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ew </a:t>
            </a:r>
            <a:r>
              <a:rPr lang="en-US" sz="28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G</a:t>
            </a:r>
            <a: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rowth </a:t>
            </a:r>
            <a:b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2800" i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(check all that apply)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549D02-3A72-9468-9F17-D312BC555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130097"/>
              </p:ext>
            </p:extLst>
          </p:nvPr>
        </p:nvGraphicFramePr>
        <p:xfrm>
          <a:off x="1213757" y="1966293"/>
          <a:ext cx="10546017" cy="44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FCD536-2296-FFF3-A539-C9C3A8C14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98" t="3617" r="55238" b="84841"/>
          <a:stretch/>
        </p:blipFill>
        <p:spPr>
          <a:xfrm>
            <a:off x="185057" y="1962695"/>
            <a:ext cx="1006929" cy="791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77605-0109-83DE-99E0-2075892098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90" t="16270" r="54024" b="70183"/>
          <a:stretch/>
        </p:blipFill>
        <p:spPr>
          <a:xfrm>
            <a:off x="248131" y="2911390"/>
            <a:ext cx="1066800" cy="7951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32135-28F6-E339-044B-4FD54A9B545E}"/>
              </a:ext>
            </a:extLst>
          </p:cNvPr>
          <p:cNvSpPr/>
          <p:nvPr/>
        </p:nvSpPr>
        <p:spPr>
          <a:xfrm>
            <a:off x="163286" y="2046513"/>
            <a:ext cx="11821885" cy="1660073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259BD-196F-6212-F980-8973FF29BD4B}"/>
              </a:ext>
            </a:extLst>
          </p:cNvPr>
          <p:cNvSpPr txBox="1"/>
          <p:nvPr/>
        </p:nvSpPr>
        <p:spPr>
          <a:xfrm>
            <a:off x="38099" y="6506941"/>
            <a:ext cx="7161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Note: Percentages of total responses. Respondents could select multiple options</a:t>
            </a:r>
          </a:p>
        </p:txBody>
      </p:sp>
    </p:spTree>
    <p:extLst>
      <p:ext uri="{BB962C8B-B14F-4D97-AF65-F5344CB8AC3E}">
        <p14:creationId xmlns:p14="http://schemas.microsoft.com/office/powerpoint/2010/main" val="1671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2022 Community Survey Results</a:t>
            </a:r>
            <a:b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Opinions on Housing Types</a:t>
            </a:r>
            <a:b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2800" i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(check all that apply)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993A8B-421C-DE8E-C54D-5E44FB074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949803"/>
              </p:ext>
            </p:extLst>
          </p:nvPr>
        </p:nvGraphicFramePr>
        <p:xfrm>
          <a:off x="432225" y="1638297"/>
          <a:ext cx="11327549" cy="505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61BAEE-977A-39A8-B54A-5F24B68606A2}"/>
              </a:ext>
            </a:extLst>
          </p:cNvPr>
          <p:cNvSpPr txBox="1"/>
          <p:nvPr/>
        </p:nvSpPr>
        <p:spPr>
          <a:xfrm>
            <a:off x="38099" y="6506941"/>
            <a:ext cx="678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Percentages of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total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responses. Respondents could select multiple options</a:t>
            </a:r>
          </a:p>
        </p:txBody>
      </p:sp>
    </p:spTree>
    <p:extLst>
      <p:ext uri="{BB962C8B-B14F-4D97-AF65-F5344CB8AC3E}">
        <p14:creationId xmlns:p14="http://schemas.microsoft.com/office/powerpoint/2010/main" val="221895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3668088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Future Residential Development: </a:t>
            </a:r>
            <a:r>
              <a:rPr lang="en-US" sz="40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2023 Stakeholder Meeting Responses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33E9CA-EF86-A17D-52AF-93FBFC3A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671078"/>
            <a:ext cx="6555347" cy="4583510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Preservation of the Town’s existing character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 of additional single-family residential development in line with existing zoning that happens without any specific intervention by the Town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Opposition to multifamily housing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need for more smaller, less expensive single-family housing options for young families and those looking to age in place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7CFEFB0-DC32-376A-2474-7226CAF56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84187"/>
              </p:ext>
            </p:extLst>
          </p:nvPr>
        </p:nvGraphicFramePr>
        <p:xfrm>
          <a:off x="4328391" y="291632"/>
          <a:ext cx="7454900" cy="112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7101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03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1EEB4-9DC8-BA9C-EAC2-3C93F47D4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60" r="70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78D93-63B9-71F5-FF52-9CFD2E28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Sewer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1EEB4-9DC8-BA9C-EAC2-3C93F47D43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/>
          <a:stretch/>
        </p:blipFill>
        <p:spPr>
          <a:xfrm>
            <a:off x="-11037" y="0"/>
            <a:ext cx="1220303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78D93-63B9-71F5-FF52-9CFD2E28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Topics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Meals Taxes in the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5468-FCD4-3030-6BAA-DE2CB39B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Tappahannock: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6%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Kilmarnock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5%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Urbanna: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5%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Warsaw: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5%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White Stone: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2.5%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Westmoreland County: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5%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Middlesex County: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4%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Mathews County: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4%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Gloucester County: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4%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Montross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No meals tax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Reedville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</a:rPr>
              <a:t>: No meals tax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Essex County: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county-wide meals tax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Lancaster County: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county-wide meals tax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Richmond County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</a:rPr>
              <a:t>: No county-wide meals tax</a:t>
            </a:r>
            <a:endParaRPr lang="en-US" sz="18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Northumberland County: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county-wide meals tax</a:t>
            </a: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0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Meals Taxes in the Region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D6D72-1BDD-FB99-D7B5-49AA09B62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73" y="281414"/>
            <a:ext cx="5528181" cy="63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Meals Taxes: </a:t>
            </a:r>
            <a:r>
              <a:rPr lang="en-US" sz="40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2023 Stakeholder Meeting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6547-A6AC-D818-F308-27347E25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need for more information and clarity on what the meals tax would be used for before forming a strong opinion either way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 s</a:t>
            </a: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upport for a meals tax with a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defined purpose and end date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Opposition to any additional taxes and a sense that the Town has enough money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a meals tax around 2.5% that goes directly towards a sewer system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6F827D-40A8-F8BC-B05B-CBBADD37C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13543"/>
              </p:ext>
            </p:extLst>
          </p:nvPr>
        </p:nvGraphicFramePr>
        <p:xfrm>
          <a:off x="4328391" y="291632"/>
          <a:ext cx="7454900" cy="112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7101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657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586855"/>
            <a:ext cx="3595352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Town Commons Improvements: </a:t>
            </a:r>
            <a:r>
              <a:rPr lang="en-US" sz="40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2023 Stakeholder Meeting Responses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9A6A42-07F9-E7CF-966B-4F58174EC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077643"/>
              </p:ext>
            </p:extLst>
          </p:nvPr>
        </p:nvGraphicFramePr>
        <p:xfrm>
          <a:off x="4037826" y="10138"/>
          <a:ext cx="8151126" cy="68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4A84-A719-6B1B-B7F5-7E2AD4CF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085900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support for minor, inexpensive improvements to landscaping, beautification, etc.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public restrooms, specifically mobile ones that are less costly and easier to install/remove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resurfacing the tennis courts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refurbishing the playgrounds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 with things the way they are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Opposition to spending a lot of money on improving the Commons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2E6F89-434D-7A7F-F249-AA31B2D2B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81841"/>
              </p:ext>
            </p:extLst>
          </p:nvPr>
        </p:nvGraphicFramePr>
        <p:xfrm>
          <a:off x="4328391" y="291632"/>
          <a:ext cx="7454900" cy="112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7101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86855"/>
            <a:ext cx="355378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Sidewalk Improvements: </a:t>
            </a:r>
            <a:r>
              <a:rPr lang="en-US" sz="40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2023 Stakeholder Meeting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4ED0-4BD2-590E-A1EF-41005CF8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846909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support for repairing existing sidewalks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support for extending the sidewalk to the other side of Irvington Rd.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support for filling in gaps where there is no sidewalk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opposition to installing sidewalks in West Irvington due to ditches, encroachment on private property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support for widening sidewalks where feasible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64218C-C957-73FC-E4B0-554921E04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78390"/>
              </p:ext>
            </p:extLst>
          </p:nvPr>
        </p:nvGraphicFramePr>
        <p:xfrm>
          <a:off x="4328391" y="291632"/>
          <a:ext cx="7454900" cy="112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7101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3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Traffic Calming: </a:t>
            </a:r>
            <a:r>
              <a:rPr lang="en-US" sz="40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2023 Stakeholder Meeting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034E-47A1-D849-FAE9-BDB1E4E30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909255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participants were in favor of some form of traffic calming in Town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participants were in favor of enhanced enforcement, speed traps, a police officer on duty, etc.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support for speed bumps, bump-outs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support for traffic circles and other efforts that could also enhance beautification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support for enhanced golf cart access throughout town as well as improvements to crossings and parking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3345D9-8394-CA20-C53D-A977FC6EF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35832"/>
              </p:ext>
            </p:extLst>
          </p:nvPr>
        </p:nvGraphicFramePr>
        <p:xfrm>
          <a:off x="4328391" y="291632"/>
          <a:ext cx="7454900" cy="112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7101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2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Town Efforts To-Date: Sewer Advisory Panel, March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5468-FCD4-3030-6BAA-DE2CB39B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055" y="298549"/>
            <a:ext cx="7762008" cy="6260902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u="sng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Scenarios:</a:t>
            </a:r>
            <a:endParaRPr lang="en-US" sz="1600" b="1" u="sng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endParaRPr lang="en-US" sz="800" u="sng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i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Conventional and Alternative Onsite Sewer Systems with clustered Decentralized Systems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EPA endorses these systems as long-term treatment alternatives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Residents continue to operate and maintain their systems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New and replacement systems installed as needed</a:t>
            </a:r>
          </a:p>
          <a:p>
            <a:pPr lvl="2"/>
            <a:r>
              <a:rPr lang="en-US" sz="1400" dirty="0">
                <a:latin typeface="Franklin Gothic Book" panose="020B0503020102020204" pitchFamily="34" charset="0"/>
              </a:rPr>
              <a:t>Conventional system replacement $8,000</a:t>
            </a:r>
          </a:p>
          <a:p>
            <a:pPr lvl="2"/>
            <a:r>
              <a:rPr lang="en-US" sz="1400" dirty="0">
                <a:latin typeface="Franklin Gothic Book" panose="020B0503020102020204" pitchFamily="34" charset="0"/>
              </a:rPr>
              <a:t>Drain field replacement: $4,500</a:t>
            </a:r>
          </a:p>
          <a:p>
            <a:pPr lvl="2"/>
            <a:r>
              <a:rPr lang="en-US" sz="1400" dirty="0">
                <a:latin typeface="Franklin Gothic Book" panose="020B0503020102020204" pitchFamily="34" charset="0"/>
              </a:rPr>
              <a:t>AOSS replacement: $30,000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AutoNum type="alphaUcPeriod"/>
            </a:pPr>
            <a:endParaRPr lang="en-US" sz="14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i="1" dirty="0">
                <a:latin typeface="Franklin Gothic Book" panose="020B0503020102020204" pitchFamily="34" charset="0"/>
              </a:rPr>
              <a:t>B. </a:t>
            </a:r>
            <a:r>
              <a:rPr lang="en-US" sz="1400" b="1" i="1" u="sng" dirty="0">
                <a:latin typeface="Franklin Gothic Book" panose="020B0503020102020204" pitchFamily="34" charset="0"/>
              </a:rPr>
              <a:t>Town Center</a:t>
            </a:r>
            <a:r>
              <a:rPr lang="en-US" sz="1400" b="1" i="1" u="none" dirty="0">
                <a:latin typeface="Franklin Gothic Book" panose="020B0503020102020204" pitchFamily="34" charset="0"/>
              </a:rPr>
              <a:t> </a:t>
            </a:r>
            <a:r>
              <a:rPr lang="en-US" sz="1400" b="1" i="1" dirty="0">
                <a:latin typeface="Franklin Gothic Book" panose="020B0503020102020204" pitchFamily="34" charset="0"/>
              </a:rPr>
              <a:t>collection system with treatment by Kilmarnock</a:t>
            </a:r>
            <a:endParaRPr lang="en-US" sz="1400" b="1" i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1.4-mile low pressure force main down KC drive and out RT 200 to town limit with 1.8-mile pumping station to Kilmarnock connection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Assumes 20 resident connections and ICN/King Carter Holdings and Vineyard Meadows connections by them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Kilmarnock connection fee estimate $10,000 and home connection estimate $2,000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Best Guess Capital cost: $2.4 million, range $2.3 to $3.2 million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AutoNum type="alphaUcPeriod"/>
            </a:pPr>
            <a:endParaRPr lang="en-US" sz="1400" i="1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i="1" dirty="0">
                <a:latin typeface="Franklin Gothic Book" panose="020B0503020102020204" pitchFamily="34" charset="0"/>
              </a:rPr>
              <a:t>C. </a:t>
            </a:r>
            <a:r>
              <a:rPr lang="en-US" sz="1400" b="1" i="1" u="sng" dirty="0">
                <a:latin typeface="Franklin Gothic Book" panose="020B0503020102020204" pitchFamily="34" charset="0"/>
              </a:rPr>
              <a:t>Complete Town</a:t>
            </a:r>
            <a:r>
              <a:rPr lang="en-US" sz="1400" b="1" i="1" u="none" dirty="0">
                <a:latin typeface="Franklin Gothic Book" panose="020B0503020102020204" pitchFamily="34" charset="0"/>
              </a:rPr>
              <a:t> </a:t>
            </a:r>
            <a:r>
              <a:rPr lang="en-US" sz="1400" b="1" i="1" dirty="0">
                <a:latin typeface="Franklin Gothic Book" panose="020B0503020102020204" pitchFamily="34" charset="0"/>
              </a:rPr>
              <a:t>collection system with treatment by Kilmarnock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Estimate 8 miles of low-pressure force main through Town with 1.8 miles with pumping station to Kilmarnock connection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380 potential connections with assumed 266 actual connections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Kilmarnock connection fee $10,000 and home connection $2,000</a:t>
            </a:r>
          </a:p>
          <a:p>
            <a:pPr lvl="1"/>
            <a:r>
              <a:rPr lang="en-US" sz="1400" dirty="0">
                <a:latin typeface="Franklin Gothic Book" panose="020B0503020102020204" pitchFamily="34" charset="0"/>
              </a:rPr>
              <a:t>Best Guess Capital cost: $7.5 million, range $7.2 to $9.8 million</a:t>
            </a:r>
            <a:endParaRPr lang="en-US" sz="14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2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366808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Existing Municipal Sewer Systems in the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47A51-532A-85AC-B21A-FE015F260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71" y="173614"/>
            <a:ext cx="7279976" cy="65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3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2022 Community Survey Results</a:t>
            </a:r>
            <a:b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Opinions on Sewer Services </a:t>
            </a:r>
            <a:br>
              <a:rPr lang="en-US" sz="2800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en-US" sz="2800" i="1" kern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(check all that apply)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1D1506-37FF-D338-10F3-E447971E1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346275"/>
              </p:ext>
            </p:extLst>
          </p:nvPr>
        </p:nvGraphicFramePr>
        <p:xfrm>
          <a:off x="432225" y="1719942"/>
          <a:ext cx="11327549" cy="471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172AD3-9EF0-2254-CDBE-791C58AA178F}"/>
              </a:ext>
            </a:extLst>
          </p:cNvPr>
          <p:cNvSpPr txBox="1"/>
          <p:nvPr/>
        </p:nvSpPr>
        <p:spPr>
          <a:xfrm>
            <a:off x="38099" y="6506941"/>
            <a:ext cx="7161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Note: Percentages of total responses. Respondents could select multiple options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25DCBC-D120-9EB5-1A60-376AF693D4FB}"/>
              </a:ext>
            </a:extLst>
          </p:cNvPr>
          <p:cNvGrpSpPr/>
          <p:nvPr/>
        </p:nvGrpSpPr>
        <p:grpSpPr>
          <a:xfrm>
            <a:off x="462643" y="2035598"/>
            <a:ext cx="10624457" cy="3287515"/>
            <a:chOff x="462643" y="2035598"/>
            <a:chExt cx="10624457" cy="32875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9B99A2C-13DB-DB74-63A0-A5277A937522}"/>
                </a:ext>
              </a:extLst>
            </p:cNvPr>
            <p:cNvSpPr/>
            <p:nvPr/>
          </p:nvSpPr>
          <p:spPr>
            <a:xfrm>
              <a:off x="462643" y="2868324"/>
              <a:ext cx="10624457" cy="245478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27C463D-63F7-06FC-B7D4-AA5334E37FA4}"/>
                </a:ext>
              </a:extLst>
            </p:cNvPr>
            <p:cNvSpPr/>
            <p:nvPr/>
          </p:nvSpPr>
          <p:spPr>
            <a:xfrm>
              <a:off x="462643" y="2035598"/>
              <a:ext cx="10624457" cy="484414"/>
            </a:xfrm>
            <a:prstGeom prst="roundRect">
              <a:avLst/>
            </a:prstGeom>
            <a:noFill/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F11E9B-68D3-F53F-5810-044B46D610C3}"/>
              </a:ext>
            </a:extLst>
          </p:cNvPr>
          <p:cNvSpPr/>
          <p:nvPr/>
        </p:nvSpPr>
        <p:spPr>
          <a:xfrm>
            <a:off x="4907218" y="5396592"/>
            <a:ext cx="2212040" cy="48441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3B11B4-05A0-7851-5F8A-03DBCA64A312}"/>
              </a:ext>
            </a:extLst>
          </p:cNvPr>
          <p:cNvCxnSpPr>
            <a:cxnSpLocks/>
          </p:cNvCxnSpPr>
          <p:nvPr/>
        </p:nvCxnSpPr>
        <p:spPr>
          <a:xfrm>
            <a:off x="11268312" y="1814286"/>
            <a:ext cx="0" cy="452696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4F6D10-820A-9CCD-776B-59A506077C65}"/>
              </a:ext>
            </a:extLst>
          </p:cNvPr>
          <p:cNvSpPr txBox="1"/>
          <p:nvPr/>
        </p:nvSpPr>
        <p:spPr>
          <a:xfrm>
            <a:off x="10870982" y="63258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7910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855"/>
            <a:ext cx="3668088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Public Sewer: 2023 Stakeholder Meeting Responses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3E87BC-7879-5831-D8A8-181DC30D09DA}"/>
              </a:ext>
            </a:extLst>
          </p:cNvPr>
          <p:cNvGraphicFramePr/>
          <p:nvPr/>
        </p:nvGraphicFramePr>
        <p:xfrm>
          <a:off x="4037826" y="10138"/>
          <a:ext cx="8151126" cy="68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7CEDB-CDC3-E8C7-9D92-287FCB59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11" y="1015468"/>
            <a:ext cx="6555347" cy="554604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more information about cost, feasibility, etc. before forming an opinion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a limited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option that serves King Carter Dr. and the Tides Inn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for a sewer system that serves the entire town, but where connection would be voluntary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 that a sewer system would attract unwanted growth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opposition to a sewer system in general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5494DB-11D9-E341-CCFE-1D0A60CC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856016"/>
              </p:ext>
            </p:extLst>
          </p:nvPr>
        </p:nvGraphicFramePr>
        <p:xfrm>
          <a:off x="4328391" y="291633"/>
          <a:ext cx="7454900" cy="109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72371719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6173360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957791583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3420269442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981256012"/>
                    </a:ext>
                  </a:extLst>
                </a:gridCol>
              </a:tblGrid>
              <a:tr h="6903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Conditionally Oppose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Oppose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292187"/>
                  </a:ext>
                </a:extLst>
              </a:tr>
              <a:tr h="3999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8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water, outdoor, scene&#10;&#10;Description automatically generated">
            <a:extLst>
              <a:ext uri="{FF2B5EF4-FFF2-40B4-BE49-F238E27FC236}">
                <a16:creationId xmlns:a16="http://schemas.microsoft.com/office/drawing/2014/main" id="{6A01EEB4-9DC8-BA9C-EAC2-3C93F47D4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7" b="5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78D93-63B9-71F5-FF52-9CFD2E28F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Waterfront Public Access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Existing Waterfront Access in the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5BDC6-EDBF-58C8-5B95-4925BBF89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697" b="-1"/>
          <a:stretch/>
        </p:blipFill>
        <p:spPr>
          <a:xfrm>
            <a:off x="4255335" y="83128"/>
            <a:ext cx="7716097" cy="3811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11870-2DC4-A6B7-97FB-4D6B7829F3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96" b="7389"/>
          <a:stretch/>
        </p:blipFill>
        <p:spPr>
          <a:xfrm>
            <a:off x="4255335" y="4061885"/>
            <a:ext cx="7716097" cy="26291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1F1778E-9BF5-2BAF-135B-59CA179F1719}"/>
              </a:ext>
            </a:extLst>
          </p:cNvPr>
          <p:cNvSpPr/>
          <p:nvPr/>
        </p:nvSpPr>
        <p:spPr>
          <a:xfrm>
            <a:off x="8209503" y="1678075"/>
            <a:ext cx="160774" cy="1507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126C3-D1E4-AC2C-5C94-6F7D1D01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Planned Waterfront Access in the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D5468-FCD4-3030-6BAA-DE2CB39B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1" y="195673"/>
            <a:ext cx="7751618" cy="393796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Lancaster County has been awarded a $150,000 planning grant from the Virginia Outdoors Foundation to help develop the new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Carter Cove County Park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Weems. The grant, pursued by a citizen board appointed to help with public access, is a major step in the goal of getting better public access to the waters surrounding Lancaster County. The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five-acre parcel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new park was acquired by the county earlier this year. Proposed amenities include: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kayak/canoe launch,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ishing pier, </a:t>
            </a: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Picnic shelter, and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boat ramp with courtesy dock.</a:t>
            </a:r>
            <a:endParaRPr lang="en-US" sz="20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 miles (8 minutes) from Irvington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13BEB-6DED-9F48-6FF0-4767D65A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72" y="4268032"/>
            <a:ext cx="4253824" cy="23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2333</TotalTime>
  <Words>1571</Words>
  <Application>Microsoft Macintosh PowerPoint</Application>
  <PresentationFormat>Widescreen</PresentationFormat>
  <Paragraphs>234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Franklin Gothic Book</vt:lpstr>
      <vt:lpstr>Franklin Gothic Medium</vt:lpstr>
      <vt:lpstr>Symbol</vt:lpstr>
      <vt:lpstr>Office Theme</vt:lpstr>
      <vt:lpstr>Town of Irvington Stakeholder Meeting Results &amp; Discussion</vt:lpstr>
      <vt:lpstr>Public Sewer System</vt:lpstr>
      <vt:lpstr>Town Efforts To-Date: Sewer Advisory Panel, March 2022</vt:lpstr>
      <vt:lpstr>Existing Municipal Sewer Systems in the Region</vt:lpstr>
      <vt:lpstr>2022 Community Survey Results Opinions on Sewer Services  (check all that apply)</vt:lpstr>
      <vt:lpstr>Public Sewer: 2023 Stakeholder Meeting Responses</vt:lpstr>
      <vt:lpstr>Waterfront Public Access</vt:lpstr>
      <vt:lpstr>Existing Waterfront Access in the Region</vt:lpstr>
      <vt:lpstr>Planned Waterfront Access in the Region</vt:lpstr>
      <vt:lpstr>Existing Private Waterfront Access in Irvington</vt:lpstr>
      <vt:lpstr>2022 Community Survey Results Opinions on the waterfront and public water access (check all that apply)</vt:lpstr>
      <vt:lpstr>Waterfront Access:  2023 Stakeholder Meeting Responses</vt:lpstr>
      <vt:lpstr>Future Residential Development</vt:lpstr>
      <vt:lpstr>Existing Housing &amp; Developable Land</vt:lpstr>
      <vt:lpstr>Map of Developed, Undeveloped, &amp; Underdeveloped Land</vt:lpstr>
      <vt:lpstr>Estimated Developable Land Acreage </vt:lpstr>
      <vt:lpstr>2022 Community Survey Results Opinions on New Growth  (check all that apply)</vt:lpstr>
      <vt:lpstr>2022 Community Survey Results Opinions on Housing Types (check all that apply)</vt:lpstr>
      <vt:lpstr>Future Residential Development: 2023 Stakeholder Meeting Responses</vt:lpstr>
      <vt:lpstr>Other Topics</vt:lpstr>
      <vt:lpstr>Meals Taxes in the Region</vt:lpstr>
      <vt:lpstr>Meals Taxes in the Region</vt:lpstr>
      <vt:lpstr>Meals Taxes: 2023 Stakeholder Meeting Responses</vt:lpstr>
      <vt:lpstr>Town Commons Improvements: 2023 Stakeholder Meeting Responses</vt:lpstr>
      <vt:lpstr>Sidewalk Improvements: 2023 Stakeholder Meeting Responses</vt:lpstr>
      <vt:lpstr>Traffic Calming: 2023 Stakeholder Meeting Responses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Irvington Community Survey Report</dc:title>
  <dc:creator>Alan Simpson</dc:creator>
  <cp:lastModifiedBy>Tom Chapman</cp:lastModifiedBy>
  <cp:revision>194</cp:revision>
  <cp:lastPrinted>2022-09-13T14:59:22Z</cp:lastPrinted>
  <dcterms:created xsi:type="dcterms:W3CDTF">2022-09-09T15:29:49Z</dcterms:created>
  <dcterms:modified xsi:type="dcterms:W3CDTF">2023-03-27T12:58:47Z</dcterms:modified>
</cp:coreProperties>
</file>